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37"/>
  </p:notesMasterIdLst>
  <p:handoutMasterIdLst>
    <p:handoutMasterId r:id="rId38"/>
  </p:handoutMasterIdLst>
  <p:sldIdLst>
    <p:sldId id="344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28" r:id="rId16"/>
    <p:sldId id="346" r:id="rId17"/>
    <p:sldId id="345" r:id="rId18"/>
    <p:sldId id="350" r:id="rId19"/>
    <p:sldId id="351" r:id="rId20"/>
    <p:sldId id="348" r:id="rId21"/>
    <p:sldId id="349" r:id="rId22"/>
    <p:sldId id="365" r:id="rId23"/>
    <p:sldId id="366" r:id="rId24"/>
    <p:sldId id="367" r:id="rId25"/>
    <p:sldId id="34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</p:sldIdLst>
  <p:sldSz cx="12192000" cy="6858000"/>
  <p:notesSz cx="67833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32" autoAdjust="0"/>
    <p:restoredTop sz="93353" autoAdjust="0"/>
  </p:normalViewPr>
  <p:slideViewPr>
    <p:cSldViewPr snapToGrid="0">
      <p:cViewPr varScale="1">
        <p:scale>
          <a:sx n="72" d="100"/>
          <a:sy n="72" d="100"/>
        </p:scale>
        <p:origin x="82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284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46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2350" y="0"/>
            <a:ext cx="293946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A3E65-135F-4854-A583-CE74CCB7D024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3946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2350" y="9428584"/>
            <a:ext cx="293946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BDE7E-0417-44DD-823E-5658F70FE0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34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46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2350" y="0"/>
            <a:ext cx="293946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AF6E5-F03F-4EEB-9F35-FFE41CF1DCF8}" type="datetimeFigureOut">
              <a:rPr lang="es-CL" smtClean="0"/>
              <a:t>04-12-2019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8339" y="4777194"/>
            <a:ext cx="542671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946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2350" y="9428584"/>
            <a:ext cx="293946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AEEE3-20FD-46D1-95E3-E44EE8D837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254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1217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2284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 modelo educativo DI incluir CTS</a:t>
            </a:r>
          </a:p>
          <a:p>
            <a:r>
              <a:rPr lang="es-CL" dirty="0"/>
              <a:t>Cubre debilidades de diagnostico Plan de Desarrollo DI: Retención, Duración, Metodologías, Plan de Estudio, Perfil de Ingreso.</a:t>
            </a:r>
          </a:p>
          <a:p>
            <a:r>
              <a:rPr lang="es-CL" dirty="0"/>
              <a:t>Quedan fuera: Postulaciones (OE6), RRHH (Gestión DI). Perfil de Egreso (?)</a:t>
            </a:r>
          </a:p>
          <a:p>
            <a:r>
              <a:rPr lang="es-CL" dirty="0"/>
              <a:t>Recursos para control y seguimiento de implantación del modelo (monitoreo)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7096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3952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 modelo educativo DI incluir CTS</a:t>
            </a:r>
          </a:p>
          <a:p>
            <a:r>
              <a:rPr lang="es-CL" dirty="0"/>
              <a:t>Cubre debilidades de diagnostico Plan de Desarrollo DI: Retención, Duración, Metodologías, Plan de Estudio, Perfil de Ingreso.</a:t>
            </a:r>
          </a:p>
          <a:p>
            <a:r>
              <a:rPr lang="es-CL" dirty="0"/>
              <a:t>Quedan fuera: Postulaciones (OE6), RRHH (Gestión DI). Perfil de Egreso (?)</a:t>
            </a:r>
          </a:p>
          <a:p>
            <a:r>
              <a:rPr lang="es-CL" dirty="0"/>
              <a:t>Recursos para control y seguimiento de implantación del modelo (monitoreo)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598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0962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5410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 modelo educativo DI incluir CTS</a:t>
            </a:r>
          </a:p>
          <a:p>
            <a:r>
              <a:rPr lang="es-CL" dirty="0"/>
              <a:t>Cubre debilidades de diagnostico Plan de Desarrollo DI: Retención, Duración, Metodologías, Plan de Estudio, Perfil de Ingreso.</a:t>
            </a:r>
          </a:p>
          <a:p>
            <a:r>
              <a:rPr lang="es-CL" dirty="0"/>
              <a:t>Quedan fuera: Postulaciones (OE6), RRHH (Gestión DI). Perfil de Egreso (?)</a:t>
            </a:r>
          </a:p>
          <a:p>
            <a:r>
              <a:rPr lang="es-CL" dirty="0"/>
              <a:t>Recursos para control y seguimiento de implantación del modelo (monitoreo)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042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4180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 modelo educativo DI incluir CTS</a:t>
            </a:r>
          </a:p>
          <a:p>
            <a:r>
              <a:rPr lang="es-CL" dirty="0"/>
              <a:t>Cubre debilidades de diagnostico Plan de Desarrollo DI: Retención, Duración, Metodologías, Plan de Estudio, Perfil de Ingreso.</a:t>
            </a:r>
          </a:p>
          <a:p>
            <a:r>
              <a:rPr lang="es-CL" dirty="0"/>
              <a:t>Quedan fuera: Postulaciones (OE6), RRHH (Gestión DI). Perfil de Egreso (?)</a:t>
            </a:r>
          </a:p>
          <a:p>
            <a:r>
              <a:rPr lang="es-CL" dirty="0"/>
              <a:t>Recursos para control y seguimiento de implantación del modelo (monitoreo)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6872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9507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 modelo educativo DI incluir CTS</a:t>
            </a:r>
          </a:p>
          <a:p>
            <a:r>
              <a:rPr lang="es-CL" dirty="0"/>
              <a:t>Cubre debilidades de diagnostico Plan de Desarrollo DI: Retención, Duración, Metodologías, Plan de Estudio, Perfil de Ingreso.</a:t>
            </a:r>
          </a:p>
          <a:p>
            <a:r>
              <a:rPr lang="es-CL" dirty="0"/>
              <a:t>Quedan fuera: Postulaciones (OE6), RRHH (Gestión DI). Perfil de Egreso (?)</a:t>
            </a:r>
          </a:p>
          <a:p>
            <a:r>
              <a:rPr lang="es-CL" dirty="0"/>
              <a:t>Recursos para control y seguimiento de implantación del modelo (monitoreo)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6301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Cubre debilidades de diagnostico Plan de Desarrollo DI: Retención, Duración, Metodologías, Plan de Estudio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2169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7686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1217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 modelo educativo DI incluir CTS</a:t>
            </a:r>
          </a:p>
          <a:p>
            <a:r>
              <a:rPr lang="es-CL" dirty="0"/>
              <a:t>Cubre debilidades de diagnostico Plan de Desarrollo DI: Retención, Duración, Metodologías, Plan de Estudio, Perfil de Ingreso.</a:t>
            </a:r>
          </a:p>
          <a:p>
            <a:r>
              <a:rPr lang="es-CL" dirty="0"/>
              <a:t>Quedan fuera: Postulaciones (OE6), RRHH (Gestión DI). Perfil de Egreso (?)</a:t>
            </a:r>
          </a:p>
          <a:p>
            <a:r>
              <a:rPr lang="es-CL" dirty="0"/>
              <a:t>Recursos para control y seguimiento de implantación del modelo (monitoreo)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0429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41806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 modelo educativo DI incluir CTS</a:t>
            </a:r>
          </a:p>
          <a:p>
            <a:r>
              <a:rPr lang="es-CL" dirty="0"/>
              <a:t>Cubre debilidades de diagnostico Plan de Desarrollo DI: Retención, Duración, Metodologías, Plan de Estudio, Perfil de Ingreso.</a:t>
            </a:r>
          </a:p>
          <a:p>
            <a:r>
              <a:rPr lang="es-CL" dirty="0"/>
              <a:t>Quedan fuera: Postulaciones (OE6), RRHH (Gestión DI). Perfil de Egreso (?)</a:t>
            </a:r>
          </a:p>
          <a:p>
            <a:r>
              <a:rPr lang="es-CL" dirty="0"/>
              <a:t>Recursos para control y seguimiento de implantación del modelo (monitoreo)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56079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7752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 modelo educativo DI incluir CTS</a:t>
            </a:r>
          </a:p>
          <a:p>
            <a:r>
              <a:rPr lang="es-CL" dirty="0"/>
              <a:t>Cubre debilidades de diagnostico Plan de Desarrollo DI: Retención, Duración, Metodologías, Plan de Estudio, Perfil de Ingreso.</a:t>
            </a:r>
          </a:p>
          <a:p>
            <a:r>
              <a:rPr lang="es-CL" dirty="0"/>
              <a:t>Quedan fuera: Postulaciones (OE6), RRHH (Gestión DI). Perfil de Egreso (?)</a:t>
            </a:r>
          </a:p>
          <a:p>
            <a:r>
              <a:rPr lang="es-CL" dirty="0"/>
              <a:t>Recursos para control y seguimiento de implantación del modelo (monitoreo)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1619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75906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1217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22843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 modelo educativo DI incluir CTS</a:t>
            </a:r>
          </a:p>
          <a:p>
            <a:r>
              <a:rPr lang="es-CL" dirty="0"/>
              <a:t>Cubre debilidades de diagnostico Plan de Desarrollo DI: Retención, Duración, Metodologías, Plan de Estudio, Perfil de Ingreso.</a:t>
            </a:r>
          </a:p>
          <a:p>
            <a:r>
              <a:rPr lang="es-CL" dirty="0"/>
              <a:t>Quedan fuera: Postulaciones (OE6), RRHH (Gestión DI). Perfil de Egreso (?)</a:t>
            </a:r>
          </a:p>
          <a:p>
            <a:r>
              <a:rPr lang="es-CL" dirty="0"/>
              <a:t>Recursos para control y seguimiento de implantación del modelo (monitoreo)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0429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41806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 modelo educativo DI incluir CTS</a:t>
            </a:r>
          </a:p>
          <a:p>
            <a:r>
              <a:rPr lang="es-CL" dirty="0"/>
              <a:t>Cubre debilidades de diagnostico Plan de Desarrollo DI: Retención, Duración, Metodologías, Plan de Estudio, Perfil de Ingreso.</a:t>
            </a:r>
          </a:p>
          <a:p>
            <a:r>
              <a:rPr lang="es-CL" dirty="0"/>
              <a:t>Quedan fuera: Postulaciones (OE6), RRHH (Gestión DI). Perfil de Egreso (?)</a:t>
            </a:r>
          </a:p>
          <a:p>
            <a:r>
              <a:rPr lang="es-CL" dirty="0"/>
              <a:t>Recursos para control y seguimiento de implantación del modelo (monitoreo)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32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56079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33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77521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 modelo educativo DI incluir CTS</a:t>
            </a:r>
          </a:p>
          <a:p>
            <a:r>
              <a:rPr lang="es-CL" dirty="0"/>
              <a:t>Cubre debilidades de diagnostico Plan de Desarrollo DI: Retención, Duración, Metodologías, Plan de Estudio, Perfil de Ingreso.</a:t>
            </a:r>
          </a:p>
          <a:p>
            <a:r>
              <a:rPr lang="es-CL" dirty="0"/>
              <a:t>Quedan fuera: Postulaciones (OE6), RRHH (Gestión DI). Perfil de Egreso (?)</a:t>
            </a:r>
          </a:p>
          <a:p>
            <a:r>
              <a:rPr lang="es-CL" dirty="0"/>
              <a:t>Recursos para control y seguimiento de implantación del modelo (monitoreo)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34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16195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35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759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 modelo educativo DI incluir CTS</a:t>
            </a:r>
          </a:p>
          <a:p>
            <a:r>
              <a:rPr lang="es-CL" dirty="0"/>
              <a:t>Cubre debilidades de diagnostico Plan de Desarrollo DI: Retención, Duración, Metodologías, Plan de Estudio, Perfil de Ingreso.</a:t>
            </a:r>
          </a:p>
          <a:p>
            <a:r>
              <a:rPr lang="es-CL" dirty="0"/>
              <a:t>Quedan fuera: Postulaciones (OE6), RRHH (Gestión DI). Perfil de Egreso (?)</a:t>
            </a:r>
          </a:p>
          <a:p>
            <a:r>
              <a:rPr lang="es-CL" dirty="0"/>
              <a:t>Recursos para control y seguimiento de implantación del modelo (monitoreo)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7096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395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 modelo educativo DI incluir CTS</a:t>
            </a:r>
          </a:p>
          <a:p>
            <a:r>
              <a:rPr lang="es-CL" dirty="0"/>
              <a:t>Cubre debilidades de diagnostico Plan de Desarrollo DI: Retención, Duración, Metodologías, Plan de Estudio, Perfil de Ingreso.</a:t>
            </a:r>
          </a:p>
          <a:p>
            <a:r>
              <a:rPr lang="es-CL" dirty="0"/>
              <a:t>Quedan fuera: Postulaciones (OE6), RRHH (Gestión DI). Perfil de Egreso (?)</a:t>
            </a:r>
          </a:p>
          <a:p>
            <a:r>
              <a:rPr lang="es-CL" dirty="0"/>
              <a:t>Recursos para control y seguimiento de implantación del modelo (monitoreo)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598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0962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1217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 modelo educativo DI incluir CTS</a:t>
            </a:r>
          </a:p>
          <a:p>
            <a:r>
              <a:rPr lang="es-CL" dirty="0"/>
              <a:t>Cubre debilidades de diagnostico Plan de Desarrollo DI: Retención, Duración, Metodologías, Plan de Estudio, Perfil de Ingreso.</a:t>
            </a:r>
          </a:p>
          <a:p>
            <a:r>
              <a:rPr lang="es-CL" dirty="0"/>
              <a:t>Quedan fuera: Postulaciones (OE6), RRHH (Gestión DI). Perfil de Egreso (?)</a:t>
            </a:r>
          </a:p>
          <a:p>
            <a:r>
              <a:rPr lang="es-CL" dirty="0"/>
              <a:t>Recursos para control y seguimiento de implantación del modelo (monitoreo)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8D66-E8E0-431C-ABEE-532BDBB23D45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630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3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17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43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6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8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4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2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4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44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4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9" y="6412978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315063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13063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pPr algn="ctr"/>
            <a:r>
              <a:rPr lang="es-CL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 redacción final OE1</a:t>
            </a:r>
            <a:endParaRPr lang="es-CL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endParaRPr lang="es-CL" sz="24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094FFA9-7D6E-4A09-8164-B4398A158EDB}"/>
              </a:ext>
            </a:extLst>
          </p:cNvPr>
          <p:cNvSpPr/>
          <p:nvPr/>
        </p:nvSpPr>
        <p:spPr>
          <a:xfrm>
            <a:off x="2" y="2125539"/>
            <a:ext cx="12191998" cy="2194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accent1"/>
                </a:solidFill>
              </a:rPr>
              <a:t>Interactuar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forma </a:t>
            </a:r>
            <a:r>
              <a:rPr lang="es-ES" sz="2800" b="1" dirty="0">
                <a:solidFill>
                  <a:schemeClr val="accent1"/>
                </a:solidFill>
              </a:rPr>
              <a:t>bidireccional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 la </a:t>
            </a:r>
            <a:r>
              <a:rPr lang="es-ES" sz="2800" b="1" dirty="0">
                <a:solidFill>
                  <a:schemeClr val="accent1"/>
                </a:solidFill>
              </a:rPr>
              <a:t>sociedad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desde las </a:t>
            </a:r>
            <a:r>
              <a:rPr lang="es-ES" sz="2800" b="1" dirty="0">
                <a:solidFill>
                  <a:schemeClr val="accent1"/>
                </a:solidFill>
              </a:rPr>
              <a:t>fortalezas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nuestra </a:t>
            </a:r>
            <a:r>
              <a:rPr lang="es-ES" sz="2800" b="1" dirty="0">
                <a:solidFill>
                  <a:schemeClr val="accent1"/>
                </a:solidFill>
              </a:rPr>
              <a:t>comunidad</a:t>
            </a:r>
            <a:endParaRPr lang="es-CL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8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9" y="6334600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236685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IITT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Plan Acción 2.1</a:t>
            </a:r>
          </a:p>
        </p:txBody>
      </p:sp>
      <p:graphicFrame>
        <p:nvGraphicFramePr>
          <p:cNvPr id="17" name="Tabla 3">
            <a:extLst>
              <a:ext uri="{FF2B5EF4-FFF2-40B4-BE49-F238E27FC236}">
                <a16:creationId xmlns:a16="http://schemas.microsoft.com/office/drawing/2014/main" id="{96D2B28F-9DE2-404D-86C5-E59CC7208F5B}"/>
              </a:ext>
            </a:extLst>
          </p:cNvPr>
          <p:cNvGraphicFramePr>
            <a:graphicFrameLocks noGrp="1"/>
          </p:cNvGraphicFramePr>
          <p:nvPr/>
        </p:nvGraphicFramePr>
        <p:xfrm>
          <a:off x="300981" y="1366886"/>
          <a:ext cx="11441840" cy="4080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9842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1319348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4636627">
                  <a:extLst>
                    <a:ext uri="{9D8B030D-6E8A-4147-A177-3AD203B41FA5}">
                      <a16:colId xmlns:a16="http://schemas.microsoft.com/office/drawing/2014/main" val="1458658878"/>
                    </a:ext>
                  </a:extLst>
                </a:gridCol>
              </a:tblGrid>
              <a:tr h="614141">
                <a:tc>
                  <a:txBody>
                    <a:bodyPr/>
                    <a:lstStyle/>
                    <a:p>
                      <a:r>
                        <a:rPr lang="es-CL" sz="1600" dirty="0"/>
                        <a:t>Indicadores anuales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Valor 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12049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[para cada R &amp; I:  cantidad / ratio por profe / </a:t>
                      </a:r>
                      <a:r>
                        <a:rPr lang="es-CL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benchmark</a:t>
                      </a: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externo]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A: (P) Subdirección y comité de </a:t>
                      </a:r>
                      <a:r>
                        <a:rPr lang="es-CL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I+i+TT</a:t>
                      </a:r>
                      <a:endParaRPr lang="es-C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B: (P) Comité asesor externo de </a:t>
                      </a:r>
                      <a:r>
                        <a:rPr lang="es-CL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I+i+TT</a:t>
                      </a:r>
                      <a:endParaRPr lang="es-C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C: (R) “</a:t>
                      </a:r>
                      <a:r>
                        <a:rPr lang="es-CL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encontrabilidad</a:t>
                      </a: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del DI en búsquedas Web relacionadas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C: (R) Propuestas/proyectos preparados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C: (R) Propuestas exitosas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D: (R) Resultados con TRL 6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D: (R) Recursos propios DI atribuibles a </a:t>
                      </a:r>
                      <a:r>
                        <a:rPr lang="es-CL" sz="1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I+i</a:t>
                      </a:r>
                      <a:endParaRPr lang="es-C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E: (I) Percepción del DI como institución de referencia en Informática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94701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5BA9E1B0-79E4-4E8E-B3A2-6F6B9068F8D0}"/>
              </a:ext>
            </a:extLst>
          </p:cNvPr>
          <p:cNvSpPr txBox="1"/>
          <p:nvPr/>
        </p:nvSpPr>
        <p:spPr>
          <a:xfrm>
            <a:off x="807664" y="958940"/>
            <a:ext cx="1007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Plan de acción 1: </a:t>
            </a:r>
            <a:r>
              <a:rPr lang="en-US" sz="1600" b="1" dirty="0" err="1"/>
              <a:t>Institucionalizar</a:t>
            </a:r>
            <a:r>
              <a:rPr lang="en-US" sz="1600" b="1" dirty="0"/>
              <a:t> la </a:t>
            </a:r>
            <a:r>
              <a:rPr lang="en-US" sz="1600" b="1" dirty="0" err="1"/>
              <a:t>actividad</a:t>
            </a:r>
            <a:r>
              <a:rPr lang="en-US" sz="1600" b="1" dirty="0"/>
              <a:t> de </a:t>
            </a:r>
            <a:r>
              <a:rPr lang="en-US" sz="1600" b="1" dirty="0" err="1"/>
              <a:t>investigación</a:t>
            </a:r>
            <a:r>
              <a:rPr lang="en-US" sz="1600" b="1" dirty="0"/>
              <a:t>, </a:t>
            </a:r>
            <a:r>
              <a:rPr lang="en-US" sz="1600" b="1" dirty="0" err="1"/>
              <a:t>innovación</a:t>
            </a:r>
            <a:r>
              <a:rPr lang="en-US" sz="1600" b="1" dirty="0"/>
              <a:t> y </a:t>
            </a:r>
            <a:r>
              <a:rPr lang="en-US" sz="1600" b="1" dirty="0" err="1"/>
              <a:t>transferencia</a:t>
            </a:r>
            <a:r>
              <a:rPr lang="en-US" sz="1600" b="1" dirty="0"/>
              <a:t> </a:t>
            </a:r>
            <a:r>
              <a:rPr lang="en-US" sz="1600" b="1" dirty="0" err="1"/>
              <a:t>tecnológica</a:t>
            </a:r>
            <a:r>
              <a:rPr lang="en-US" sz="1600" b="1" dirty="0"/>
              <a:t> (</a:t>
            </a:r>
            <a:r>
              <a:rPr lang="en-US" sz="1600" b="1" dirty="0" err="1"/>
              <a:t>I+i+TT</a:t>
            </a:r>
            <a:r>
              <a:rPr lang="en-US" sz="1600" b="1" dirty="0"/>
              <a:t>) del DI</a:t>
            </a:r>
          </a:p>
        </p:txBody>
      </p:sp>
    </p:spTree>
    <p:extLst>
      <p:ext uri="{BB962C8B-B14F-4D97-AF65-F5344CB8AC3E}">
        <p14:creationId xmlns:p14="http://schemas.microsoft.com/office/powerpoint/2010/main" val="248131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8" y="6478597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389089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IITT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 Plan de Acción 2.2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F777C9DF-C7F4-4641-8AB1-4F250C138C03}"/>
              </a:ext>
            </a:extLst>
          </p:cNvPr>
          <p:cNvGraphicFramePr>
            <a:graphicFrameLocks noGrp="1"/>
          </p:cNvGraphicFramePr>
          <p:nvPr/>
        </p:nvGraphicFramePr>
        <p:xfrm>
          <a:off x="300982" y="1270297"/>
          <a:ext cx="11753630" cy="4992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1005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1322229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1530532">
                  <a:extLst>
                    <a:ext uri="{9D8B030D-6E8A-4147-A177-3AD203B41FA5}">
                      <a16:colId xmlns:a16="http://schemas.microsoft.com/office/drawing/2014/main" val="3330281563"/>
                    </a:ext>
                  </a:extLst>
                </a:gridCol>
                <a:gridCol w="1701596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3038268">
                  <a:extLst>
                    <a:ext uri="{9D8B030D-6E8A-4147-A177-3AD203B41FA5}">
                      <a16:colId xmlns:a16="http://schemas.microsoft.com/office/drawing/2014/main" val="2495864624"/>
                    </a:ext>
                  </a:extLst>
                </a:gridCol>
              </a:tblGrid>
              <a:tr h="763057">
                <a:tc>
                  <a:txBody>
                    <a:bodyPr/>
                    <a:lstStyle/>
                    <a:p>
                      <a:r>
                        <a:rPr lang="es-CL" dirty="0"/>
                        <a:t>Acciones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Período 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Responsable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Resultado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Recursos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93742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800" b="0" dirty="0"/>
                        <a:t>Inventariar fortalezas disciplinares actuales del DI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2020- 2024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err="1"/>
                        <a:t>Subdir</a:t>
                      </a:r>
                      <a:r>
                        <a:rPr lang="es-CL" dirty="0"/>
                        <a:t> IITT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55921"/>
                  </a:ext>
                </a:extLst>
              </a:tr>
              <a:tr h="722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oportunidad temáticas de alto impacto internacional y que sean abordables con fortalezas DI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34848"/>
                  </a:ext>
                </a:extLst>
              </a:tr>
              <a:tr h="937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Estructurar DI en equipos temáticos (que exploten fortalezas y oportunidades, y puedan ser sub-líneas factibles del postgrado)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041602"/>
                  </a:ext>
                </a:extLst>
              </a:tr>
              <a:tr h="776345">
                <a:tc>
                  <a:txBody>
                    <a:bodyPr/>
                    <a:lstStyle/>
                    <a:p>
                      <a:r>
                        <a:rPr lang="es-CL" dirty="0"/>
                        <a:t> Crear esquema de incentivos que permita alinear objetivos de individuos con objetivos del DI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378411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6709A067-3CB3-4120-ADCF-1D5AC335E884}"/>
              </a:ext>
            </a:extLst>
          </p:cNvPr>
          <p:cNvSpPr txBox="1"/>
          <p:nvPr/>
        </p:nvSpPr>
        <p:spPr>
          <a:xfrm>
            <a:off x="921160" y="958940"/>
            <a:ext cx="10325960" cy="35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L" sz="1600" dirty="0"/>
              <a:t>Plan Acción 2: </a:t>
            </a:r>
            <a:r>
              <a:rPr lang="es-ES" sz="1600" b="1" dirty="0"/>
              <a:t>Articular la Investigación del DI en torno a unos pocos equipos temáticos *por problemáticas*</a:t>
            </a:r>
          </a:p>
        </p:txBody>
      </p:sp>
    </p:spTree>
    <p:extLst>
      <p:ext uri="{BB962C8B-B14F-4D97-AF65-F5344CB8AC3E}">
        <p14:creationId xmlns:p14="http://schemas.microsoft.com/office/powerpoint/2010/main" val="1666397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9" y="6334600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236685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IITT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Plan Acción 2.2</a:t>
            </a:r>
          </a:p>
        </p:txBody>
      </p:sp>
      <p:graphicFrame>
        <p:nvGraphicFramePr>
          <p:cNvPr id="17" name="Tabla 3">
            <a:extLst>
              <a:ext uri="{FF2B5EF4-FFF2-40B4-BE49-F238E27FC236}">
                <a16:creationId xmlns:a16="http://schemas.microsoft.com/office/drawing/2014/main" id="{96D2B28F-9DE2-404D-86C5-E59CC7208F5B}"/>
              </a:ext>
            </a:extLst>
          </p:cNvPr>
          <p:cNvGraphicFramePr>
            <a:graphicFrameLocks noGrp="1"/>
          </p:cNvGraphicFramePr>
          <p:nvPr/>
        </p:nvGraphicFramePr>
        <p:xfrm>
          <a:off x="470262" y="1366886"/>
          <a:ext cx="10883538" cy="434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1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1515291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1515292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3829594">
                  <a:extLst>
                    <a:ext uri="{9D8B030D-6E8A-4147-A177-3AD203B41FA5}">
                      <a16:colId xmlns:a16="http://schemas.microsoft.com/office/drawing/2014/main" val="1458658878"/>
                    </a:ext>
                  </a:extLst>
                </a:gridCol>
              </a:tblGrid>
              <a:tr h="934967">
                <a:tc>
                  <a:txBody>
                    <a:bodyPr/>
                    <a:lstStyle/>
                    <a:p>
                      <a:r>
                        <a:rPr lang="es-CL" sz="1600" dirty="0"/>
                        <a:t>Indicadores anuales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Valor 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34069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[para cada R &amp; I:  tasa absoluta / ratio por profe / </a:t>
                      </a:r>
                      <a:r>
                        <a:rPr lang="es-E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benchmark</a:t>
                      </a: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externo]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(P) Inventario de fortalezas disciplinares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B: (P) Mapa de oportunidades temáticas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C: (P) Reestructuración del DI en torno a equipos temáticos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C: (I) Percepción del DI como institución de referencia en cada área temática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D: (P) Esquema de incentivos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94701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880F05FD-A000-4E0F-9457-51AD68225EEA}"/>
              </a:ext>
            </a:extLst>
          </p:cNvPr>
          <p:cNvSpPr txBox="1"/>
          <p:nvPr/>
        </p:nvSpPr>
        <p:spPr>
          <a:xfrm>
            <a:off x="470262" y="958940"/>
            <a:ext cx="9504349" cy="35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L" sz="1600" dirty="0"/>
              <a:t>Plan Acción 2: </a:t>
            </a:r>
            <a:r>
              <a:rPr lang="es-ES" sz="1600" b="1" dirty="0"/>
              <a:t>Articular la Investigación del DI en torno a unos pocos equipos temáticos *por problemáticas*</a:t>
            </a:r>
          </a:p>
        </p:txBody>
      </p:sp>
    </p:spTree>
    <p:extLst>
      <p:ext uri="{BB962C8B-B14F-4D97-AF65-F5344CB8AC3E}">
        <p14:creationId xmlns:p14="http://schemas.microsoft.com/office/powerpoint/2010/main" val="3989885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8" y="6478597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389089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IITT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 Plan de Acción 2.3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F777C9DF-C7F4-4641-8AB1-4F250C138C03}"/>
              </a:ext>
            </a:extLst>
          </p:cNvPr>
          <p:cNvGraphicFramePr>
            <a:graphicFrameLocks noGrp="1"/>
          </p:cNvGraphicFramePr>
          <p:nvPr/>
        </p:nvGraphicFramePr>
        <p:xfrm>
          <a:off x="300982" y="1270297"/>
          <a:ext cx="11753630" cy="5243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2012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1227909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1763486">
                  <a:extLst>
                    <a:ext uri="{9D8B030D-6E8A-4147-A177-3AD203B41FA5}">
                      <a16:colId xmlns:a16="http://schemas.microsoft.com/office/drawing/2014/main" val="3330281563"/>
                    </a:ext>
                  </a:extLst>
                </a:gridCol>
                <a:gridCol w="1661955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3038268">
                  <a:extLst>
                    <a:ext uri="{9D8B030D-6E8A-4147-A177-3AD203B41FA5}">
                      <a16:colId xmlns:a16="http://schemas.microsoft.com/office/drawing/2014/main" val="2495864624"/>
                    </a:ext>
                  </a:extLst>
                </a:gridCol>
              </a:tblGrid>
              <a:tr h="763057">
                <a:tc>
                  <a:txBody>
                    <a:bodyPr/>
                    <a:lstStyle/>
                    <a:p>
                      <a:r>
                        <a:rPr lang="es-CL" dirty="0"/>
                        <a:t>Acciones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Período 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Responsable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Resultado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Recursos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937424">
                <a:tc>
                  <a:txBody>
                    <a:bodyPr/>
                    <a:lstStyle/>
                    <a:p>
                      <a:pPr lvl="0"/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 esquema de incentivos para trabajo colaborativo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2020-2024</a:t>
                      </a:r>
                      <a:endParaRPr lang="es-CL" dirty="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r>
                        <a:rPr lang="es-ES" dirty="0" err="1"/>
                        <a:t>SubdirIITT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55921"/>
                  </a:ext>
                </a:extLst>
              </a:tr>
              <a:tr h="722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Socializar los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Readiness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Levels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(TRL) entre profesores, investigadores &amp; alumnos de postgrado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34848"/>
                  </a:ext>
                </a:extLst>
              </a:tr>
              <a:tr h="660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Monitorear TRL de productos de </a:t>
                      </a:r>
                      <a:r>
                        <a:rPr lang="es-ES" dirty="0" err="1"/>
                        <a:t>I+i</a:t>
                      </a:r>
                      <a:r>
                        <a:rPr lang="es-ES" dirty="0"/>
                        <a:t> del DI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CL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041602"/>
                  </a:ext>
                </a:extLst>
              </a:tr>
              <a:tr h="276728">
                <a:tc rowSpan="2">
                  <a:txBody>
                    <a:bodyPr/>
                    <a:lstStyle/>
                    <a:p>
                      <a:r>
                        <a:rPr lang="es-ES" dirty="0"/>
                        <a:t>Crear estructura estable de financiamiento (incluyendo modelo de TT)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250950"/>
                  </a:ext>
                </a:extLst>
              </a:tr>
              <a:tr h="776345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378411"/>
                  </a:ext>
                </a:extLst>
              </a:tr>
              <a:tr h="776345">
                <a:tc>
                  <a:txBody>
                    <a:bodyPr/>
                    <a:lstStyle/>
                    <a:p>
                      <a:r>
                        <a:rPr lang="es-ES" dirty="0"/>
                        <a:t>Establecimiento de Centro de Referencia en tema TBD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711820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6709A067-3CB3-4120-ADCF-1D5AC335E884}"/>
              </a:ext>
            </a:extLst>
          </p:cNvPr>
          <p:cNvSpPr txBox="1"/>
          <p:nvPr/>
        </p:nvSpPr>
        <p:spPr>
          <a:xfrm>
            <a:off x="300981" y="958940"/>
            <a:ext cx="11753631" cy="35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1600" dirty="0"/>
              <a:t>Plan de acción 3: </a:t>
            </a:r>
            <a:r>
              <a:rPr lang="es-ES" sz="1600" b="1" dirty="0"/>
              <a:t>Crear a mediano plazo un Centro de Referencia en un tema que combine/potencie/explote las áreas temáticas del DI</a:t>
            </a:r>
          </a:p>
        </p:txBody>
      </p:sp>
    </p:spTree>
    <p:extLst>
      <p:ext uri="{BB962C8B-B14F-4D97-AF65-F5344CB8AC3E}">
        <p14:creationId xmlns:p14="http://schemas.microsoft.com/office/powerpoint/2010/main" val="40114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9" y="6334600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236685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IITT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Plan Acción 2.3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67FC842-7149-4E83-B234-6E03C8C5BA53}"/>
              </a:ext>
            </a:extLst>
          </p:cNvPr>
          <p:cNvSpPr txBox="1"/>
          <p:nvPr/>
        </p:nvSpPr>
        <p:spPr>
          <a:xfrm>
            <a:off x="300982" y="958940"/>
            <a:ext cx="11489964" cy="35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1600" dirty="0"/>
              <a:t>Plan de acción 3: </a:t>
            </a:r>
            <a:r>
              <a:rPr lang="es-ES" sz="1600" b="1" dirty="0"/>
              <a:t>Crear a mediano plazo un Centro de Referencia en un tema que combine/potencie/explote las áreas temáticas del DI</a:t>
            </a:r>
          </a:p>
        </p:txBody>
      </p:sp>
      <p:graphicFrame>
        <p:nvGraphicFramePr>
          <p:cNvPr id="14" name="Tabla 3">
            <a:extLst>
              <a:ext uri="{FF2B5EF4-FFF2-40B4-BE49-F238E27FC236}">
                <a16:creationId xmlns:a16="http://schemas.microsoft.com/office/drawing/2014/main" id="{96D2B28F-9DE2-404D-86C5-E59CC7208F5B}"/>
              </a:ext>
            </a:extLst>
          </p:cNvPr>
          <p:cNvGraphicFramePr>
            <a:graphicFrameLocks noGrp="1"/>
          </p:cNvGraphicFramePr>
          <p:nvPr/>
        </p:nvGraphicFramePr>
        <p:xfrm>
          <a:off x="554322" y="1486005"/>
          <a:ext cx="10883538" cy="434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1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1515291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1515292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3829594">
                  <a:extLst>
                    <a:ext uri="{9D8B030D-6E8A-4147-A177-3AD203B41FA5}">
                      <a16:colId xmlns:a16="http://schemas.microsoft.com/office/drawing/2014/main" val="1458658878"/>
                    </a:ext>
                  </a:extLst>
                </a:gridCol>
              </a:tblGrid>
              <a:tr h="934967">
                <a:tc>
                  <a:txBody>
                    <a:bodyPr/>
                    <a:lstStyle/>
                    <a:p>
                      <a:r>
                        <a:rPr lang="es-CL" sz="1600" dirty="0"/>
                        <a:t>Indicadores anuales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Valor 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34069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[para cada R &amp; I:  tasa absoluta / ratio por profe / </a:t>
                      </a:r>
                      <a:r>
                        <a:rPr lang="es-E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benchmark</a:t>
                      </a: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externo]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 (P) Esquema de incentivos para trabajo colaborativo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B: (P) Difusión de TRL en comunidad DI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C: (P) Reestructuración del DI en torno a equipos temáticos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D: (P) Modelo de TT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E: (P) Centro de Referencia en tema TBD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E: (I) Percepción del DI como institución de referencia en cada tema clave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94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317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9" y="6412978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315063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13063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pPr algn="ctr"/>
            <a:r>
              <a:rPr lang="es-CL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 Estratégico OE3</a:t>
            </a:r>
            <a:endParaRPr lang="es-CL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PRE+POST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094FFA9-7D6E-4A09-8164-B4398A158EDB}"/>
              </a:ext>
            </a:extLst>
          </p:cNvPr>
          <p:cNvSpPr/>
          <p:nvPr/>
        </p:nvSpPr>
        <p:spPr>
          <a:xfrm>
            <a:off x="2" y="1234289"/>
            <a:ext cx="12191998" cy="2194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OE3. </a:t>
            </a:r>
            <a:r>
              <a:rPr lang="es-CL" sz="2700" b="1" dirty="0">
                <a:solidFill>
                  <a:schemeClr val="accent1"/>
                </a:solidFill>
              </a:rPr>
              <a:t>Asegurar la calidad </a:t>
            </a:r>
            <a:r>
              <a:rPr lang="es-CL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los </a:t>
            </a:r>
            <a:r>
              <a:rPr lang="es-CL" sz="2700" b="1" dirty="0">
                <a:solidFill>
                  <a:schemeClr val="accent1"/>
                </a:solidFill>
              </a:rPr>
              <a:t>procesos formativos en Informática </a:t>
            </a:r>
            <a:r>
              <a:rPr lang="es-CL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que nuestros estudiantes y egresados alcancen </a:t>
            </a:r>
            <a:r>
              <a:rPr lang="es-CL" sz="2700" b="1" dirty="0">
                <a:solidFill>
                  <a:schemeClr val="accent1"/>
                </a:solidFill>
              </a:rPr>
              <a:t>niveles de excelencia en su desempeño</a:t>
            </a:r>
            <a:r>
              <a:rPr lang="es-CL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cxnSp>
        <p:nvCxnSpPr>
          <p:cNvPr id="5" name="Conector: angular 4">
            <a:extLst>
              <a:ext uri="{FF2B5EF4-FFF2-40B4-BE49-F238E27FC236}">
                <a16:creationId xmlns:a16="http://schemas.microsoft.com/office/drawing/2014/main" id="{71C92B01-B1DA-4212-86F6-02D45B59E6B4}"/>
              </a:ext>
            </a:extLst>
          </p:cNvPr>
          <p:cNvCxnSpPr>
            <a:cxnSpLocks/>
          </p:cNvCxnSpPr>
          <p:nvPr/>
        </p:nvCxnSpPr>
        <p:spPr>
          <a:xfrm rot="5400000">
            <a:off x="980361" y="2548264"/>
            <a:ext cx="1892012" cy="1273629"/>
          </a:xfrm>
          <a:prstGeom prst="bentConnector3">
            <a:avLst/>
          </a:prstGeom>
          <a:ln w="508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5FD85A02-2448-4DA6-95A3-775F0B811614}"/>
              </a:ext>
            </a:extLst>
          </p:cNvPr>
          <p:cNvSpPr txBox="1"/>
          <p:nvPr/>
        </p:nvSpPr>
        <p:spPr>
          <a:xfrm>
            <a:off x="554322" y="4299381"/>
            <a:ext cx="2591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¿Cómo? Con un modelo curricular articulado, flexible y alineado con el modelo educativo institucional</a:t>
            </a:r>
          </a:p>
        </p:txBody>
      </p: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3E9DB431-6716-4E79-ABBE-18B3E39AAF3D}"/>
              </a:ext>
            </a:extLst>
          </p:cNvPr>
          <p:cNvCxnSpPr>
            <a:cxnSpLocks/>
          </p:cNvCxnSpPr>
          <p:nvPr/>
        </p:nvCxnSpPr>
        <p:spPr>
          <a:xfrm rot="5400000">
            <a:off x="5140409" y="2478558"/>
            <a:ext cx="1986598" cy="1589316"/>
          </a:xfrm>
          <a:prstGeom prst="bentConnector3">
            <a:avLst/>
          </a:prstGeom>
          <a:ln w="508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B062191-45FA-4B29-A2F0-7F725511CDE6}"/>
              </a:ext>
            </a:extLst>
          </p:cNvPr>
          <p:cNvSpPr txBox="1"/>
          <p:nvPr/>
        </p:nvSpPr>
        <p:spPr>
          <a:xfrm>
            <a:off x="4625582" y="4299381"/>
            <a:ext cx="2591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¿Cuáles? Pregrado, Postgrado, Educación Continua; con modalidad presencial y virtual </a:t>
            </a:r>
          </a:p>
        </p:txBody>
      </p: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4CFBBCE5-0157-4930-AD10-F1FCDF2D6C8B}"/>
              </a:ext>
            </a:extLst>
          </p:cNvPr>
          <p:cNvCxnSpPr>
            <a:cxnSpLocks/>
          </p:cNvCxnSpPr>
          <p:nvPr/>
        </p:nvCxnSpPr>
        <p:spPr>
          <a:xfrm rot="5400000">
            <a:off x="8675915" y="2862943"/>
            <a:ext cx="1611086" cy="1219201"/>
          </a:xfrm>
          <a:prstGeom prst="bentConnector3">
            <a:avLst>
              <a:gd name="adj1" fmla="val 29054"/>
            </a:avLst>
          </a:prstGeom>
          <a:ln w="508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D2FEDBB-3336-4368-8A17-A4FD16454A0C}"/>
              </a:ext>
            </a:extLst>
          </p:cNvPr>
          <p:cNvSpPr txBox="1"/>
          <p:nvPr/>
        </p:nvSpPr>
        <p:spPr>
          <a:xfrm>
            <a:off x="7894760" y="4292511"/>
            <a:ext cx="43925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¿Qué esperamos? 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CL" dirty="0"/>
              <a:t>Altas tasas de retención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CL" dirty="0"/>
              <a:t>Tiempo oportuno titulación/graduación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CL" dirty="0"/>
              <a:t>Alta empleabilidad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FF0000"/>
                </a:solidFill>
                <a:highlight>
                  <a:srgbClr val="FFFF00"/>
                </a:highlight>
              </a:rPr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324280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8" y="6478597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389089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Pregrado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 Plan de Acción 3.1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F777C9DF-C7F4-4641-8AB1-4F250C138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489805"/>
              </p:ext>
            </p:extLst>
          </p:nvPr>
        </p:nvGraphicFramePr>
        <p:xfrm>
          <a:off x="921160" y="1270297"/>
          <a:ext cx="11133451" cy="501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1450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1252462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1449774">
                  <a:extLst>
                    <a:ext uri="{9D8B030D-6E8A-4147-A177-3AD203B41FA5}">
                      <a16:colId xmlns:a16="http://schemas.microsoft.com/office/drawing/2014/main" val="3330281563"/>
                    </a:ext>
                  </a:extLst>
                </a:gridCol>
                <a:gridCol w="1611811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2877954">
                  <a:extLst>
                    <a:ext uri="{9D8B030D-6E8A-4147-A177-3AD203B41FA5}">
                      <a16:colId xmlns:a16="http://schemas.microsoft.com/office/drawing/2014/main" val="2495864624"/>
                    </a:ext>
                  </a:extLst>
                </a:gridCol>
              </a:tblGrid>
              <a:tr h="763057">
                <a:tc>
                  <a:txBody>
                    <a:bodyPr/>
                    <a:lstStyle/>
                    <a:p>
                      <a:r>
                        <a:rPr lang="es-CL" dirty="0"/>
                        <a:t>Acciones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Período 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Responsable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Resultado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Recursos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937424">
                <a:tc>
                  <a:txBody>
                    <a:bodyPr/>
                    <a:lstStyle/>
                    <a:p>
                      <a:pPr lvl="0"/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 estructura de articulación</a:t>
                      </a:r>
                    </a:p>
                    <a:p>
                      <a:pPr lvl="0"/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(por ej.: 5+1+3, incluir IBT)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SubdirPre</a:t>
                      </a:r>
                      <a:endParaRPr lang="es-CL" dirty="0"/>
                    </a:p>
                    <a:p>
                      <a:r>
                        <a:rPr lang="es-CL" dirty="0" err="1"/>
                        <a:t>SubdirPos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Modelo curricular 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Asesoría curricular</a:t>
                      </a:r>
                    </a:p>
                    <a:p>
                      <a:r>
                        <a:rPr lang="es-CL" dirty="0"/>
                        <a:t>Diseñadora</a:t>
                      </a:r>
                    </a:p>
                    <a:p>
                      <a:r>
                        <a:rPr lang="es-CL" dirty="0"/>
                        <a:t>Periodista (difusión)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55921"/>
                  </a:ext>
                </a:extLst>
              </a:tr>
              <a:tr h="722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Estandarizar proceso de convalidaciones (incluido memoria/tesis)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SubdirPre</a:t>
                      </a:r>
                      <a:endParaRPr lang="es-CL" dirty="0"/>
                    </a:p>
                    <a:p>
                      <a:r>
                        <a:rPr lang="es-CL" dirty="0" err="1"/>
                        <a:t>SubdirPos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Convalidaciones con postgrado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Ayudante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34848"/>
                  </a:ext>
                </a:extLst>
              </a:tr>
              <a:tr h="937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Generar propuestas de líneas de especialización </a:t>
                      </a:r>
                      <a:r>
                        <a:rPr lang="es-CL" dirty="0"/>
                        <a:t>para Electivos, difundir y evaluar (considerar movilidad)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2020-2022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SubdirPre</a:t>
                      </a:r>
                      <a:endParaRPr lang="es-CL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err="1"/>
                        <a:t>SubdirPos</a:t>
                      </a:r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Líneas de especialización ICI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Ayudante</a:t>
                      </a:r>
                    </a:p>
                    <a:p>
                      <a:r>
                        <a:rPr lang="es-CL" dirty="0"/>
                        <a:t>Focus </a:t>
                      </a:r>
                      <a:r>
                        <a:rPr lang="es-CL" dirty="0" err="1"/>
                        <a:t>Group</a:t>
                      </a:r>
                      <a:endParaRPr lang="es-CL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Periodista (difusión)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041602"/>
                  </a:ext>
                </a:extLst>
              </a:tr>
              <a:tr h="776345">
                <a:tc>
                  <a:txBody>
                    <a:bodyPr/>
                    <a:lstStyle/>
                    <a:p>
                      <a:r>
                        <a:rPr lang="es-CL" dirty="0"/>
                        <a:t>Especificar el modelo educativo institucional con visión DI e implementar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2020-2024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SubdirPre</a:t>
                      </a:r>
                      <a:endParaRPr lang="es-CL" dirty="0"/>
                    </a:p>
                    <a:p>
                      <a:r>
                        <a:rPr lang="es-CL" dirty="0" err="1"/>
                        <a:t>SubdirPos</a:t>
                      </a:r>
                      <a:endParaRPr lang="es-CL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IT&amp;S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Modelo educativo 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Asesoría pedagógica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Asesoría online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Periodista (difusión)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Sistema monitoreo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Infraestructura educativa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378411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6709A067-3CB3-4120-ADCF-1D5AC335E884}"/>
              </a:ext>
            </a:extLst>
          </p:cNvPr>
          <p:cNvSpPr txBox="1"/>
          <p:nvPr/>
        </p:nvSpPr>
        <p:spPr>
          <a:xfrm>
            <a:off x="2217388" y="958940"/>
            <a:ext cx="7757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/>
              <a:t>Plan Acción 1: Modelo curricular integrador </a:t>
            </a:r>
            <a:r>
              <a:rPr lang="es-CL" sz="1600" b="1" dirty="0">
                <a:solidFill>
                  <a:schemeClr val="accent1"/>
                </a:solidFill>
              </a:rPr>
              <a:t>Pregrado</a:t>
            </a:r>
            <a:r>
              <a:rPr lang="es-CL" sz="1600" dirty="0"/>
              <a:t>, Postgrado, Educación Continua</a:t>
            </a:r>
          </a:p>
        </p:txBody>
      </p:sp>
    </p:spTree>
    <p:extLst>
      <p:ext uri="{BB962C8B-B14F-4D97-AF65-F5344CB8AC3E}">
        <p14:creationId xmlns:p14="http://schemas.microsoft.com/office/powerpoint/2010/main" val="372767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9" y="6334600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236685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Pregrado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Planes Acción 3.1</a:t>
            </a:r>
          </a:p>
        </p:txBody>
      </p:sp>
      <p:graphicFrame>
        <p:nvGraphicFramePr>
          <p:cNvPr id="17" name="Tabla 3">
            <a:extLst>
              <a:ext uri="{FF2B5EF4-FFF2-40B4-BE49-F238E27FC236}">
                <a16:creationId xmlns:a16="http://schemas.microsoft.com/office/drawing/2014/main" id="{96D2B28F-9DE2-404D-86C5-E59CC7208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503449"/>
              </p:ext>
            </p:extLst>
          </p:nvPr>
        </p:nvGraphicFramePr>
        <p:xfrm>
          <a:off x="1106776" y="1366886"/>
          <a:ext cx="10247024" cy="4065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300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2073897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1244338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4632489">
                  <a:extLst>
                    <a:ext uri="{9D8B030D-6E8A-4147-A177-3AD203B41FA5}">
                      <a16:colId xmlns:a16="http://schemas.microsoft.com/office/drawing/2014/main" val="1458658878"/>
                    </a:ext>
                  </a:extLst>
                </a:gridCol>
              </a:tblGrid>
              <a:tr h="627354">
                <a:tc>
                  <a:txBody>
                    <a:bodyPr/>
                    <a:lstStyle/>
                    <a:p>
                      <a:r>
                        <a:rPr lang="es-CL" sz="1600" dirty="0"/>
                        <a:t>Indicadores anuales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Valor 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Meta</a:t>
                      </a:r>
                    </a:p>
                    <a:p>
                      <a:pPr algn="ctr"/>
                      <a:r>
                        <a:rPr lang="es-CL" sz="16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1408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Articulación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 ICI a MII Porcentaje de ICI a DII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 MII a DII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 ICI a IBT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 IBT a 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?</a:t>
                      </a:r>
                    </a:p>
                    <a:p>
                      <a:pPr algn="ctr"/>
                      <a:r>
                        <a:rPr lang="es-CL" sz="1600" dirty="0"/>
                        <a:t>?</a:t>
                      </a:r>
                    </a:p>
                    <a:p>
                      <a:pPr algn="ctr"/>
                      <a:r>
                        <a:rPr lang="es-CL" sz="1600" dirty="0"/>
                        <a:t>?</a:t>
                      </a:r>
                    </a:p>
                    <a:p>
                      <a:pPr algn="ctr"/>
                      <a:r>
                        <a:rPr lang="es-CL" sz="1600" dirty="0"/>
                        <a:t>0</a:t>
                      </a:r>
                    </a:p>
                    <a:p>
                      <a:pPr algn="ctr"/>
                      <a:r>
                        <a:rPr lang="es-C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?</a:t>
                      </a:r>
                    </a:p>
                    <a:p>
                      <a:pPr algn="ctr"/>
                      <a:r>
                        <a:rPr lang="es-CL" sz="1600" dirty="0"/>
                        <a:t>?</a:t>
                      </a:r>
                    </a:p>
                    <a:p>
                      <a:pPr algn="ctr"/>
                      <a:r>
                        <a:rPr lang="es-CL" sz="1600" dirty="0"/>
                        <a:t>?</a:t>
                      </a:r>
                    </a:p>
                    <a:p>
                      <a:pPr algn="ctr"/>
                      <a:r>
                        <a:rPr lang="es-CL" sz="1600" dirty="0"/>
                        <a:t>?</a:t>
                      </a:r>
                    </a:p>
                    <a:p>
                      <a:pPr algn="ctr"/>
                      <a:r>
                        <a:rPr lang="es-CL" sz="16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Indicador DI para evaluar articulación entre programas formativos. Corresponde al % de estudiantes (egresados, titulados, cambio carrera) que pasan a otro programa, se calcula con respecto a la matrícula total del año.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94701"/>
                  </a:ext>
                </a:extLst>
              </a:tr>
              <a:tr h="818198">
                <a:tc>
                  <a:txBody>
                    <a:bodyPr/>
                    <a:lstStyle/>
                    <a:p>
                      <a:pPr lvl="0"/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Matrícula</a:t>
                      </a:r>
                    </a:p>
                    <a:p>
                      <a:pPr lvl="0"/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Matrícula Nueva ICI</a:t>
                      </a:r>
                    </a:p>
                    <a:p>
                      <a:pPr lvl="0"/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Matrícula Total DI-pre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269 (H:234+M:35)</a:t>
                      </a:r>
                    </a:p>
                    <a:p>
                      <a:pPr algn="ctr"/>
                      <a:r>
                        <a:rPr lang="es-CL" sz="1600" dirty="0"/>
                        <a:t>1072 (H:958+M:114)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?</a:t>
                      </a:r>
                    </a:p>
                    <a:p>
                      <a:pPr algn="ctr"/>
                      <a:r>
                        <a:rPr lang="es-CL" sz="16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Indicador USM permitirá evaluar si el modelo curricular tiene algún impacto en la matrícula.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34848"/>
                  </a:ext>
                </a:extLst>
              </a:tr>
              <a:tr h="1060627">
                <a:tc>
                  <a:txBody>
                    <a:bodyPr/>
                    <a:lstStyle/>
                    <a:p>
                      <a:pPr lvl="0"/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Postulaciones </a:t>
                      </a:r>
                    </a:p>
                    <a:p>
                      <a:pPr lvl="0"/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Índice de interés </a:t>
                      </a:r>
                    </a:p>
                    <a:p>
                      <a:pPr lvl="0"/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Postulaciones efectivas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?</a:t>
                      </a:r>
                    </a:p>
                    <a:p>
                      <a:pPr algn="ctr"/>
                      <a:r>
                        <a:rPr lang="es-CL" sz="1600" dirty="0"/>
                        <a:t>180 (H:157+M:23)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?</a:t>
                      </a:r>
                    </a:p>
                    <a:p>
                      <a:pPr algn="ctr"/>
                      <a:r>
                        <a:rPr lang="es-CL" sz="1600"/>
                        <a:t>?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  <a:p>
                      <a:r>
                        <a:rPr lang="es-CL" sz="1600" dirty="0"/>
                        <a:t>Indicador USM para evaluar si el modelo curricular tiene algún impacto en las postulaciones.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041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50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8" y="6478597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389089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Postgrado + IT&amp;S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 Plan de Acción 3.2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F777C9DF-C7F4-4641-8AB1-4F250C138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06940"/>
              </p:ext>
            </p:extLst>
          </p:nvPr>
        </p:nvGraphicFramePr>
        <p:xfrm>
          <a:off x="921160" y="1270297"/>
          <a:ext cx="11133451" cy="4274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1450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1252462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1409134">
                  <a:extLst>
                    <a:ext uri="{9D8B030D-6E8A-4147-A177-3AD203B41FA5}">
                      <a16:colId xmlns:a16="http://schemas.microsoft.com/office/drawing/2014/main" val="3330281563"/>
                    </a:ext>
                  </a:extLst>
                </a:gridCol>
                <a:gridCol w="1652451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2877954">
                  <a:extLst>
                    <a:ext uri="{9D8B030D-6E8A-4147-A177-3AD203B41FA5}">
                      <a16:colId xmlns:a16="http://schemas.microsoft.com/office/drawing/2014/main" val="2495864624"/>
                    </a:ext>
                  </a:extLst>
                </a:gridCol>
              </a:tblGrid>
              <a:tr h="763057">
                <a:tc>
                  <a:txBody>
                    <a:bodyPr/>
                    <a:lstStyle/>
                    <a:p>
                      <a:r>
                        <a:rPr lang="es-CL" dirty="0"/>
                        <a:t>Acciones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Período 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Responsable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Resultado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Recursos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937424">
                <a:tc>
                  <a:txBody>
                    <a:bodyPr/>
                    <a:lstStyle/>
                    <a:p>
                      <a:pPr lvl="0"/>
                      <a:r>
                        <a:rPr lang="es-CL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Estudio de factibilidad ampliación MII CSSJ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2020–2022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L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Subdir</a:t>
                      </a:r>
                      <a:r>
                        <a:rPr lang="es-CL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 IT&amp;S</a:t>
                      </a:r>
                      <a:endParaRPr lang="es-CL" sz="4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L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SubdirPos</a:t>
                      </a:r>
                      <a:endParaRPr lang="es-CL" sz="4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L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Estudios de factibilidad y diseño de planes de remodelación (2020)</a:t>
                      </a:r>
                      <a:endParaRPr lang="es-CL" sz="3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endParaRPr lang="es-CL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ea typeface="Calibri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L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Ejecución de obras (2021)</a:t>
                      </a:r>
                      <a:endParaRPr lang="es-CL" sz="3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endParaRPr lang="es-CL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ea typeface="Calibri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L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Habilitación de nuevos espacios (mobiliario y equipamiento) (2022)</a:t>
                      </a:r>
                      <a:endParaRPr lang="es-CL" sz="3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855921"/>
                  </a:ext>
                </a:extLst>
              </a:tr>
              <a:tr h="722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Diseño del plan de remodelación del</a:t>
                      </a:r>
                      <a:r>
                        <a:rPr lang="es-CL" sz="1800" b="0" strike="noStrike" spc="-1" baseline="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 3° </a:t>
                      </a:r>
                      <a:r>
                        <a:rPr lang="es-CL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piso F, CC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34848"/>
                  </a:ext>
                </a:extLst>
              </a:tr>
              <a:tr h="937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Ejecución de ampliación CSSJ y remodelación CC.</a:t>
                      </a:r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041602"/>
                  </a:ext>
                </a:extLst>
              </a:tr>
              <a:tr h="776345">
                <a:tc>
                  <a:txBody>
                    <a:bodyPr/>
                    <a:lstStyle/>
                    <a:p>
                      <a:r>
                        <a:rPr lang="es-CL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Habilitación de nuevos espacios (conectividad, mobiliario, equipamiento computacional)</a:t>
                      </a:r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378411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6709A067-3CB3-4120-ADCF-1D5AC335E884}"/>
              </a:ext>
            </a:extLst>
          </p:cNvPr>
          <p:cNvSpPr txBox="1"/>
          <p:nvPr/>
        </p:nvSpPr>
        <p:spPr>
          <a:xfrm>
            <a:off x="2217388" y="958940"/>
            <a:ext cx="7757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/>
              <a:t>Plan Acción 2: </a:t>
            </a:r>
            <a:r>
              <a:rPr lang="es-C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Nueva infraestructura MII - DII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44931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9" y="6334600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236685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Postgrado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Planes Acción 3.2</a:t>
            </a:r>
          </a:p>
        </p:txBody>
      </p:sp>
      <p:graphicFrame>
        <p:nvGraphicFramePr>
          <p:cNvPr id="17" name="Tabla 3">
            <a:extLst>
              <a:ext uri="{FF2B5EF4-FFF2-40B4-BE49-F238E27FC236}">
                <a16:creationId xmlns:a16="http://schemas.microsoft.com/office/drawing/2014/main" id="{96D2B28F-9DE2-404D-86C5-E59CC7208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057211"/>
              </p:ext>
            </p:extLst>
          </p:nvPr>
        </p:nvGraphicFramePr>
        <p:xfrm>
          <a:off x="714890" y="1536019"/>
          <a:ext cx="10247024" cy="394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761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1423852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3984171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2301240">
                  <a:extLst>
                    <a:ext uri="{9D8B030D-6E8A-4147-A177-3AD203B41FA5}">
                      <a16:colId xmlns:a16="http://schemas.microsoft.com/office/drawing/2014/main" val="1458658878"/>
                    </a:ext>
                  </a:extLst>
                </a:gridCol>
              </a:tblGrid>
              <a:tr h="627354">
                <a:tc>
                  <a:txBody>
                    <a:bodyPr/>
                    <a:lstStyle/>
                    <a:p>
                      <a:r>
                        <a:rPr lang="es-CL" sz="1600" dirty="0"/>
                        <a:t>Indicadores anuales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Valor 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Meta</a:t>
                      </a:r>
                    </a:p>
                    <a:p>
                      <a:pPr algn="ctr"/>
                      <a:r>
                        <a:rPr lang="es-CL" sz="16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1408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ea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M2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Nuevos m²</a:t>
                      </a:r>
                      <a:r>
                        <a:rPr lang="es-CL" sz="1600" b="0" strike="noStrike" spc="-1" baseline="33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 </a:t>
                      </a:r>
                      <a:r>
                        <a:rPr lang="es-CL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MII-DII [CC|CSSJ]</a:t>
                      </a:r>
                      <a:endParaRPr lang="es-E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L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Noviembre 2020: Estudio de factibilidad ampliación MII CSSJ y diseño del plan de remodelación </a:t>
                      </a:r>
                      <a:r>
                        <a:rPr lang="es-CL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3</a:t>
                      </a:r>
                      <a:r>
                        <a:rPr lang="es-CL" sz="1800" b="0" strike="noStrike" spc="-1" baseline="101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er</a:t>
                      </a:r>
                      <a:r>
                        <a:rPr lang="es-CL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 piso</a:t>
                      </a:r>
                      <a:r>
                        <a:rPr lang="es-CL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 F, CC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endParaRPr lang="es-CL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L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Noviembre 2021: Ejecución de ampliación CSSJ y </a:t>
                      </a:r>
                      <a:r>
                        <a:rPr lang="es-CL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3</a:t>
                      </a:r>
                      <a:r>
                        <a:rPr lang="es-CL" sz="1800" b="0" strike="noStrike" spc="-1" baseline="101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er</a:t>
                      </a:r>
                      <a:r>
                        <a:rPr lang="es-CL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 piso F, CC</a:t>
                      </a:r>
                      <a:endParaRPr lang="es-CL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endParaRPr lang="es-CL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  <a:ea typeface="Calibri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L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Noviembre 2022: Habilitación de nuevos espacios</a:t>
                      </a:r>
                      <a:endParaRPr lang="es-CL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/>
                      <a:endParaRPr lang="es-C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94701"/>
                  </a:ext>
                </a:extLst>
              </a:tr>
              <a:tr h="8181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L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Equipamiento y mobiliario</a:t>
                      </a:r>
                      <a:endParaRPr lang="es-CL" sz="3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L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  </a:t>
                      </a:r>
                      <a:r>
                        <a:rPr lang="es-CL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# unidades de mobiliario MII-DII [CC|CSSJ]</a:t>
                      </a:r>
                      <a:endParaRPr lang="es-CL" sz="3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L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  <a:ea typeface="Calibri"/>
                        </a:rPr>
                        <a:t>  # unidades de equipamiento computacional MII-DII [CC|CSSJ]</a:t>
                      </a:r>
                      <a:endParaRPr lang="es-CL" sz="3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34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09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8" y="6478597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389089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 err="1"/>
              <a:t>VcM</a:t>
            </a:r>
            <a:endParaRPr lang="es-CL" sz="24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 Plan de Acción 1.1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F777C9DF-C7F4-4641-8AB1-4F250C138C03}"/>
              </a:ext>
            </a:extLst>
          </p:cNvPr>
          <p:cNvGraphicFramePr>
            <a:graphicFrameLocks noGrp="1"/>
          </p:cNvGraphicFramePr>
          <p:nvPr/>
        </p:nvGraphicFramePr>
        <p:xfrm>
          <a:off x="921160" y="1270297"/>
          <a:ext cx="11133451" cy="510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1450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1252462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1449774">
                  <a:extLst>
                    <a:ext uri="{9D8B030D-6E8A-4147-A177-3AD203B41FA5}">
                      <a16:colId xmlns:a16="http://schemas.microsoft.com/office/drawing/2014/main" val="3330281563"/>
                    </a:ext>
                  </a:extLst>
                </a:gridCol>
                <a:gridCol w="1611811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2877954">
                  <a:extLst>
                    <a:ext uri="{9D8B030D-6E8A-4147-A177-3AD203B41FA5}">
                      <a16:colId xmlns:a16="http://schemas.microsoft.com/office/drawing/2014/main" val="2495864624"/>
                    </a:ext>
                  </a:extLst>
                </a:gridCol>
              </a:tblGrid>
              <a:tr h="763057">
                <a:tc>
                  <a:txBody>
                    <a:bodyPr/>
                    <a:lstStyle/>
                    <a:p>
                      <a:r>
                        <a:rPr lang="es-CL" dirty="0"/>
                        <a:t>Acciones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Período 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Responsable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Resultado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Recursos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937424">
                <a:tc>
                  <a:txBody>
                    <a:bodyPr/>
                    <a:lstStyle/>
                    <a:p>
                      <a:pPr lvl="0"/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Levantar las necesidades y oportunidades de aporte de la informática a la sociedad.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Subdir</a:t>
                      </a:r>
                      <a:r>
                        <a:rPr lang="es-CL" dirty="0"/>
                        <a:t> IITT</a:t>
                      </a:r>
                    </a:p>
                    <a:p>
                      <a:r>
                        <a:rPr lang="es-CL" dirty="0" err="1"/>
                        <a:t>SubdirVcM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Inventario de necesidades y oportunidades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Ingeniero de Proyectos (6 meses) DGIP</a:t>
                      </a:r>
                    </a:p>
                    <a:p>
                      <a:r>
                        <a:rPr lang="es-CL" dirty="0" err="1">
                          <a:highlight>
                            <a:srgbClr val="FFFF00"/>
                          </a:highlight>
                        </a:rPr>
                        <a:t>SubdirPos</a:t>
                      </a:r>
                      <a:endParaRPr lang="es-CL" dirty="0">
                        <a:highlight>
                          <a:srgbClr val="FFFF00"/>
                        </a:highligh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err="1">
                          <a:highlight>
                            <a:srgbClr val="FFFF00"/>
                          </a:highlight>
                        </a:rPr>
                        <a:t>SubdirPre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55921"/>
                  </a:ext>
                </a:extLst>
              </a:tr>
              <a:tr h="722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Adecuar un modelo desde la perspectiva de la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VcM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la transferencia tecnológica que aporte al desarrollo de la sociedad y personas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err="1"/>
                        <a:t>SubdirVcM</a:t>
                      </a:r>
                      <a:endParaRPr lang="es-CL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err="1"/>
                        <a:t>Subdir</a:t>
                      </a:r>
                      <a:r>
                        <a:rPr lang="es-CL" dirty="0"/>
                        <a:t> IITT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Modelo de TT adecuado a la </a:t>
                      </a:r>
                      <a:r>
                        <a:rPr lang="es-CL" dirty="0" err="1"/>
                        <a:t>VcM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Ayudante</a:t>
                      </a:r>
                    </a:p>
                    <a:p>
                      <a:r>
                        <a:rPr lang="es-CL" dirty="0"/>
                        <a:t>Ingeniero de Proyectos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34848"/>
                  </a:ext>
                </a:extLst>
              </a:tr>
              <a:tr h="937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Implementar el modelo desde la perspectiva de la </a:t>
                      </a:r>
                      <a:r>
                        <a:rPr lang="es-ES" dirty="0" err="1"/>
                        <a:t>VcM</a:t>
                      </a:r>
                      <a:r>
                        <a:rPr lang="es-ES" dirty="0"/>
                        <a:t> para la transferencia tecnológica que aporte al desarrollo de la sociedad y personas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err="1"/>
                        <a:t>SubdirVcM</a:t>
                      </a:r>
                      <a:endParaRPr lang="es-CL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err="1"/>
                        <a:t>Subdir</a:t>
                      </a:r>
                      <a:r>
                        <a:rPr lang="es-CL" dirty="0"/>
                        <a:t> IITT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Nuevas maestrías </a:t>
                      </a:r>
                      <a:r>
                        <a:rPr lang="es-ES" dirty="0" err="1"/>
                        <a:t>profesionale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Ayudante</a:t>
                      </a:r>
                    </a:p>
                    <a:p>
                      <a:r>
                        <a:rPr lang="es-CL" dirty="0"/>
                        <a:t>Focus </a:t>
                      </a:r>
                      <a:r>
                        <a:rPr lang="es-CL" dirty="0" err="1"/>
                        <a:t>Group</a:t>
                      </a:r>
                      <a:endParaRPr lang="es-CL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Periodista (difusión)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041602"/>
                  </a:ext>
                </a:extLst>
              </a:tr>
              <a:tr h="776345">
                <a:tc>
                  <a:txBody>
                    <a:bodyPr/>
                    <a:lstStyle/>
                    <a:p>
                      <a:r>
                        <a:rPr lang="es-VE" dirty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378411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6709A067-3CB3-4120-ADCF-1D5AC335E884}"/>
              </a:ext>
            </a:extLst>
          </p:cNvPr>
          <p:cNvSpPr txBox="1"/>
          <p:nvPr/>
        </p:nvSpPr>
        <p:spPr>
          <a:xfrm>
            <a:off x="807664" y="958940"/>
            <a:ext cx="1007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Plan de acción 1: Identificar las necesidades y oportunidades donde nuestras capacidades puedan aportar a la sociedad</a:t>
            </a:r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088971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9" y="6334600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236685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Pregrado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 Plan de Acción 3.3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F777C9DF-C7F4-4641-8AB1-4F250C138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075852"/>
              </p:ext>
            </p:extLst>
          </p:nvPr>
        </p:nvGraphicFramePr>
        <p:xfrm>
          <a:off x="428769" y="967612"/>
          <a:ext cx="11734802" cy="5255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7032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1344244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1053260">
                  <a:extLst>
                    <a:ext uri="{9D8B030D-6E8A-4147-A177-3AD203B41FA5}">
                      <a16:colId xmlns:a16="http://schemas.microsoft.com/office/drawing/2014/main" val="3330281563"/>
                    </a:ext>
                  </a:extLst>
                </a:gridCol>
                <a:gridCol w="2308660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3581606">
                  <a:extLst>
                    <a:ext uri="{9D8B030D-6E8A-4147-A177-3AD203B41FA5}">
                      <a16:colId xmlns:a16="http://schemas.microsoft.com/office/drawing/2014/main" val="2495864624"/>
                    </a:ext>
                  </a:extLst>
                </a:gridCol>
              </a:tblGrid>
              <a:tr h="762594">
                <a:tc>
                  <a:txBody>
                    <a:bodyPr/>
                    <a:lstStyle/>
                    <a:p>
                      <a:r>
                        <a:rPr lang="es-CL" sz="1600" dirty="0"/>
                        <a:t>Acciones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Período 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Responsa-</a:t>
                      </a:r>
                      <a:r>
                        <a:rPr lang="es-CL" sz="1600" dirty="0" err="1"/>
                        <a:t>ble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Resultado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Recursos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911077">
                <a:tc>
                  <a:txBody>
                    <a:bodyPr/>
                    <a:lstStyle/>
                    <a:p>
                      <a:pPr lvl="0"/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 sobre carga académica de las asignaturas e implementar ajustes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err="1"/>
                        <a:t>SubPre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Ajustes malla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CIAC-INF</a:t>
                      </a:r>
                    </a:p>
                    <a:p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Asesoría pedagógica, Ayudantes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Encuestas, Focus </a:t>
                      </a:r>
                      <a:r>
                        <a:rPr lang="es-CL" sz="1600" dirty="0" err="1"/>
                        <a:t>Group</a:t>
                      </a:r>
                      <a:endParaRPr lang="es-CL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IT&amp;S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55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Buscar equiparar la cantidad de JC entre CC y SJ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2020-2024</a:t>
                      </a:r>
                    </a:p>
                    <a:p>
                      <a:pPr algn="ctr"/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Dirección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Vacantes para SJ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Académicos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Docentes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399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Generación de material online (videos, </a:t>
                      </a:r>
                      <a:r>
                        <a:rPr lang="es-E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webinar</a:t>
                      </a: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MOOC,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2020-2022</a:t>
                      </a:r>
                    </a:p>
                    <a:p>
                      <a:pPr algn="ctr"/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err="1"/>
                        <a:t>SubPre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Módulos y cursos 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Profesor DI (EDDA), Profesor JP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Asesoría pedagógica, Asesoría online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34848"/>
                  </a:ext>
                </a:extLst>
              </a:tr>
              <a:tr h="598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Acompañamiento a profesores en mejora continua en la docencia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2020-2024</a:t>
                      </a:r>
                    </a:p>
                    <a:p>
                      <a:pPr algn="ctr"/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err="1"/>
                        <a:t>SubPre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Profesores capacitados en docencia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Asesoría pedagógica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041602"/>
                  </a:ext>
                </a:extLst>
              </a:tr>
              <a:tr h="913845">
                <a:tc>
                  <a:txBody>
                    <a:bodyPr/>
                    <a:lstStyle/>
                    <a:p>
                      <a:r>
                        <a:rPr lang="es-CL" sz="1600" dirty="0"/>
                        <a:t>Definir alternativas de titulación y desarrollar sistema monitoreo memoristas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err="1"/>
                        <a:t>SubPre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Reglamento memorias</a:t>
                      </a:r>
                    </a:p>
                    <a:p>
                      <a:r>
                        <a:rPr lang="es-CL" sz="1600" dirty="0"/>
                        <a:t>Sistema memorias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Ayudantes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378411"/>
                  </a:ext>
                </a:extLst>
              </a:tr>
              <a:tr h="911077">
                <a:tc>
                  <a:txBody>
                    <a:bodyPr/>
                    <a:lstStyle/>
                    <a:p>
                      <a:r>
                        <a:rPr lang="es-CL" sz="1600" dirty="0"/>
                        <a:t>Fortalecer LPC en ICI, otras carreras y articulación con enseñanza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2020-2024</a:t>
                      </a:r>
                    </a:p>
                    <a:p>
                      <a:pPr algn="ctr"/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LPC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Mejoras </a:t>
                      </a:r>
                      <a:r>
                        <a:rPr lang="es-CL" sz="1600" dirty="0" err="1"/>
                        <a:t>Progra</a:t>
                      </a:r>
                      <a:r>
                        <a:rPr lang="es-CL" sz="1600" dirty="0"/>
                        <a:t>/</a:t>
                      </a:r>
                      <a:r>
                        <a:rPr lang="es-CL" sz="1600" dirty="0" err="1"/>
                        <a:t>Int</a:t>
                      </a:r>
                      <a:r>
                        <a:rPr lang="es-CL" sz="1600" dirty="0"/>
                        <a:t> </a:t>
                      </a:r>
                      <a:r>
                        <a:rPr lang="es-CL" sz="1600" dirty="0" err="1"/>
                        <a:t>Ing</a:t>
                      </a:r>
                      <a:r>
                        <a:rPr lang="es-CL" sz="1600" dirty="0"/>
                        <a:t> </a:t>
                      </a:r>
                    </a:p>
                    <a:p>
                      <a:r>
                        <a:rPr lang="es-CL" sz="1600" dirty="0"/>
                        <a:t>Nuevas asignaturas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Ayudantes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Proyectos estudiantes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Convivencias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186209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6709A067-3CB3-4120-ADCF-1D5AC335E884}"/>
              </a:ext>
            </a:extLst>
          </p:cNvPr>
          <p:cNvSpPr txBox="1"/>
          <p:nvPr/>
        </p:nvSpPr>
        <p:spPr>
          <a:xfrm>
            <a:off x="4421281" y="589939"/>
            <a:ext cx="3749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/>
              <a:t>Innovación curricular ICI</a:t>
            </a:r>
          </a:p>
        </p:txBody>
      </p:sp>
    </p:spTree>
    <p:extLst>
      <p:ext uri="{BB962C8B-B14F-4D97-AF65-F5344CB8AC3E}">
        <p14:creationId xmlns:p14="http://schemas.microsoft.com/office/powerpoint/2010/main" val="3574356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9" y="6334600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236685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Pregrado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Plan Acción 3.3</a:t>
            </a:r>
          </a:p>
        </p:txBody>
      </p:sp>
      <p:graphicFrame>
        <p:nvGraphicFramePr>
          <p:cNvPr id="17" name="Tabla 3">
            <a:extLst>
              <a:ext uri="{FF2B5EF4-FFF2-40B4-BE49-F238E27FC236}">
                <a16:creationId xmlns:a16="http://schemas.microsoft.com/office/drawing/2014/main" id="{96D2B28F-9DE2-404D-86C5-E59CC7208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09387"/>
              </p:ext>
            </p:extLst>
          </p:nvPr>
        </p:nvGraphicFramePr>
        <p:xfrm>
          <a:off x="584462" y="1310326"/>
          <a:ext cx="10769338" cy="3499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2952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2215299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1074656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3416431">
                  <a:extLst>
                    <a:ext uri="{9D8B030D-6E8A-4147-A177-3AD203B41FA5}">
                      <a16:colId xmlns:a16="http://schemas.microsoft.com/office/drawing/2014/main" val="1458658878"/>
                    </a:ext>
                  </a:extLst>
                </a:gridCol>
              </a:tblGrid>
              <a:tr h="637414">
                <a:tc>
                  <a:txBody>
                    <a:bodyPr/>
                    <a:lstStyle/>
                    <a:p>
                      <a:r>
                        <a:rPr lang="es-CL" sz="1600" dirty="0"/>
                        <a:t>Indicadores anuales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Valor actual</a:t>
                      </a:r>
                    </a:p>
                    <a:p>
                      <a:pPr algn="ctr"/>
                      <a:r>
                        <a:rPr lang="es-CL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Meta</a:t>
                      </a:r>
                    </a:p>
                    <a:p>
                      <a:pPr algn="ctr"/>
                      <a:r>
                        <a:rPr lang="es-CL" sz="16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823741">
                <a:tc>
                  <a:txBody>
                    <a:bodyPr/>
                    <a:lstStyle/>
                    <a:p>
                      <a:pPr lvl="0"/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Retención ICI</a:t>
                      </a:r>
                    </a:p>
                    <a:p>
                      <a:pPr lvl="0"/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Retención por Progresión </a:t>
                      </a:r>
                    </a:p>
                    <a:p>
                      <a:pPr lvl="0"/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Tasa de Retención 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?</a:t>
                      </a:r>
                    </a:p>
                    <a:p>
                      <a:pPr algn="ctr"/>
                      <a:r>
                        <a:rPr lang="es-CL" sz="1600" dirty="0"/>
                        <a:t>CC:35,85%; SJ: 36,31%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?</a:t>
                      </a:r>
                    </a:p>
                    <a:p>
                      <a:pPr algn="ctr"/>
                      <a:r>
                        <a:rPr lang="es-CL" sz="16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Indicador USM permitirá evaluar mejoras en la retención de los estudiantes ICI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94701"/>
                  </a:ext>
                </a:extLst>
              </a:tr>
              <a:tr h="1794877">
                <a:tc>
                  <a:txBody>
                    <a:bodyPr/>
                    <a:lstStyle/>
                    <a:p>
                      <a:pPr lvl="0"/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Titulación ICI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Número de Titulados</a:t>
                      </a:r>
                    </a:p>
                    <a:p>
                      <a:pPr lvl="0"/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Tasa de Titulación </a:t>
                      </a:r>
                    </a:p>
                    <a:p>
                      <a:pPr lvl="0"/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Tasa de Titulación Oportuna </a:t>
                      </a:r>
                    </a:p>
                    <a:p>
                      <a:pPr lvl="0"/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Tiempo Promedio de Titulación (semestres)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Tiempo Promedio de Inserción Ocupacional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CC: 25; SJ: 32 </a:t>
                      </a:r>
                    </a:p>
                    <a:p>
                      <a:pPr algn="ctr"/>
                      <a:r>
                        <a:rPr lang="es-CL" sz="1600" dirty="0"/>
                        <a:t>CC: 28,68%; SJ: 24,85%</a:t>
                      </a:r>
                    </a:p>
                    <a:p>
                      <a:pPr algn="ctr"/>
                      <a:r>
                        <a:rPr lang="es-CL" sz="1600" dirty="0"/>
                        <a:t>CC:6,32%; SJ: 8,42%</a:t>
                      </a:r>
                    </a:p>
                    <a:p>
                      <a:pPr algn="ctr"/>
                      <a:r>
                        <a:rPr lang="es-CL" sz="1600" dirty="0"/>
                        <a:t>CC: 18; SJ: 15,91</a:t>
                      </a:r>
                    </a:p>
                    <a:p>
                      <a:pPr algn="ctr"/>
                      <a:r>
                        <a:rPr lang="es-CL" sz="16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?</a:t>
                      </a:r>
                    </a:p>
                    <a:p>
                      <a:pPr algn="ctr"/>
                      <a:r>
                        <a:rPr lang="es-CL" sz="1600" dirty="0"/>
                        <a:t>?</a:t>
                      </a:r>
                    </a:p>
                    <a:p>
                      <a:pPr algn="ctr"/>
                      <a:r>
                        <a:rPr lang="es-CL" sz="1600" dirty="0"/>
                        <a:t>?</a:t>
                      </a:r>
                    </a:p>
                    <a:p>
                      <a:pPr algn="ctr"/>
                      <a:r>
                        <a:rPr lang="es-CL" sz="1600" dirty="0"/>
                        <a:t>?</a:t>
                      </a:r>
                    </a:p>
                    <a:p>
                      <a:pPr algn="ctr"/>
                      <a:r>
                        <a:rPr lang="es-CL" sz="16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Indicador USM permitirá evaluar mejoras en los tiempos de titulación (incluido el proceso de titulación) y en la cantidad de titulados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34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24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9" y="6412978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315063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13063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pPr algn="ctr"/>
            <a:r>
              <a:rPr lang="es-CL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 redacción final OE5</a:t>
            </a:r>
            <a:endParaRPr lang="es-CL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DIRECCION (+IT&amp;S)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094FFA9-7D6E-4A09-8164-B4398A158EDB}"/>
              </a:ext>
            </a:extLst>
          </p:cNvPr>
          <p:cNvSpPr/>
          <p:nvPr/>
        </p:nvSpPr>
        <p:spPr>
          <a:xfrm>
            <a:off x="2" y="2125539"/>
            <a:ext cx="12191998" cy="2194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accent1"/>
                </a:solidFill>
              </a:rPr>
              <a:t>Gestionar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los procesos departamentales </a:t>
            </a:r>
            <a:r>
              <a:rPr lang="es-ES" sz="2800" b="1" dirty="0">
                <a:solidFill>
                  <a:schemeClr val="accent1"/>
                </a:solidFill>
              </a:rPr>
              <a:t>promoviendo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mejora continua, innovación y prolijidad, </a:t>
            </a:r>
            <a:r>
              <a:rPr lang="es-ES" sz="2800" b="1" dirty="0">
                <a:solidFill>
                  <a:schemeClr val="accent1"/>
                </a:solidFill>
              </a:rPr>
              <a:t>apoyados por un adecuado soporte tecnológico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propendiendo al desarrollo de las </a:t>
            </a:r>
            <a:r>
              <a:rPr lang="es-ES" sz="2800" b="1" dirty="0">
                <a:solidFill>
                  <a:schemeClr val="accent1"/>
                </a:solidFill>
              </a:rPr>
              <a:t>personas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 un ambiente laboral participativo y de respeto.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46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8" y="6478597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389089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IT&amp;S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 Plan de Acción 5.1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F777C9DF-C7F4-4641-8AB1-4F250C138C03}"/>
              </a:ext>
            </a:extLst>
          </p:cNvPr>
          <p:cNvGraphicFramePr>
            <a:graphicFrameLocks noGrp="1"/>
          </p:cNvGraphicFramePr>
          <p:nvPr/>
        </p:nvGraphicFramePr>
        <p:xfrm>
          <a:off x="334214" y="1393069"/>
          <a:ext cx="11735866" cy="4920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637">
                  <a:extLst>
                    <a:ext uri="{9D8B030D-6E8A-4147-A177-3AD203B41FA5}">
                      <a16:colId xmlns:a16="http://schemas.microsoft.com/office/drawing/2014/main" val="2795973108"/>
                    </a:ext>
                  </a:extLst>
                </a:gridCol>
                <a:gridCol w="3526972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2978331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1448762">
                  <a:extLst>
                    <a:ext uri="{9D8B030D-6E8A-4147-A177-3AD203B41FA5}">
                      <a16:colId xmlns:a16="http://schemas.microsoft.com/office/drawing/2014/main" val="3330281563"/>
                    </a:ext>
                  </a:extLst>
                </a:gridCol>
                <a:gridCol w="1268313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1423851">
                  <a:extLst>
                    <a:ext uri="{9D8B030D-6E8A-4147-A177-3AD203B41FA5}">
                      <a16:colId xmlns:a16="http://schemas.microsoft.com/office/drawing/2014/main" val="2495864624"/>
                    </a:ext>
                  </a:extLst>
                </a:gridCol>
              </a:tblGrid>
              <a:tr h="665203">
                <a:tc gridSpan="2">
                  <a:txBody>
                    <a:bodyPr/>
                    <a:lstStyle/>
                    <a:p>
                      <a:pPr lvl="1" algn="ctr"/>
                      <a:r>
                        <a:rPr lang="es-CL" dirty="0"/>
                        <a:t>Acciones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Período 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Responsable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Resultado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Recursos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494405">
                <a:tc rowSpan="2">
                  <a:txBody>
                    <a:bodyPr/>
                    <a:lstStyle/>
                    <a:p>
                      <a:pPr lvl="0" algn="ctr"/>
                      <a:r>
                        <a:rPr lang="es-ES" sz="1800" b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Espacios 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Remodelación</a:t>
                      </a:r>
                      <a:r>
                        <a:rPr lang="es-ES" sz="18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ficinas DI y eficiencia en el uso de espacios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s-ES" dirty="0"/>
                        <a:t>Planificación (Mayo</a:t>
                      </a:r>
                      <a:r>
                        <a:rPr lang="es-ES" baseline="0" dirty="0"/>
                        <a:t> 2020)</a:t>
                      </a:r>
                    </a:p>
                    <a:p>
                      <a:pPr algn="ctr"/>
                      <a:r>
                        <a:rPr lang="es-ES" baseline="0" dirty="0"/>
                        <a:t>Plan Maestro final (Julio 2020)</a:t>
                      </a:r>
                    </a:p>
                    <a:p>
                      <a:pPr algn="ctr"/>
                      <a:r>
                        <a:rPr lang="es-ES" baseline="0" dirty="0"/>
                        <a:t>Priorización y ejecución (</a:t>
                      </a:r>
                      <a:r>
                        <a:rPr lang="es-ES" sz="1800" baseline="0" dirty="0"/>
                        <a:t>Julio 2020 a Dic 2024</a:t>
                      </a:r>
                      <a:r>
                        <a:rPr lang="es-ES" baseline="0" dirty="0"/>
                        <a:t>)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SubdirIT&amp;S</a:t>
                      </a:r>
                      <a:endParaRPr lang="es-CL" dirty="0"/>
                    </a:p>
                    <a:p>
                      <a:r>
                        <a:rPr lang="es-ES" dirty="0"/>
                        <a:t>Dirección</a:t>
                      </a:r>
                      <a:endParaRPr lang="es-CL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es-ES" dirty="0"/>
                        <a:t>Proyectos ejecutados</a:t>
                      </a:r>
                      <a:endParaRPr lang="es-CL" dirty="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r>
                        <a:rPr lang="es-ES" dirty="0"/>
                        <a:t>- Arquitecto</a:t>
                      </a:r>
                    </a:p>
                    <a:p>
                      <a:r>
                        <a:rPr lang="es-ES" dirty="0"/>
                        <a:t>- HH IT&amp;S</a:t>
                      </a:r>
                    </a:p>
                    <a:p>
                      <a:r>
                        <a:rPr lang="es-ES" dirty="0"/>
                        <a:t>- $$ adjudicación a proyecto</a:t>
                      </a:r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855921"/>
                  </a:ext>
                </a:extLst>
              </a:tr>
              <a:tr h="671863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Remodelación áreas comunes (salas de reuniones, sala de café, cocina, pasillos, baños, </a:t>
                      </a:r>
                      <a:r>
                        <a:rPr lang="es-CL" dirty="0" err="1"/>
                        <a:t>etc</a:t>
                      </a:r>
                      <a:r>
                        <a:rPr lang="es-CL" dirty="0"/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SubdirIT&amp;S</a:t>
                      </a:r>
                      <a:endParaRPr lang="es-CL" dirty="0"/>
                    </a:p>
                    <a:p>
                      <a:r>
                        <a:rPr lang="es-ES" dirty="0"/>
                        <a:t>Dirección</a:t>
                      </a:r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378411"/>
                  </a:ext>
                </a:extLst>
              </a:tr>
              <a:tr h="380116">
                <a:tc rowSpan="4"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Espacios para Pregrado y Posgrado</a:t>
                      </a:r>
                      <a:endParaRPr lang="es-CL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Ampliación MII CSSJ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SubdirIT&amp;S</a:t>
                      </a:r>
                      <a:endParaRPr lang="es-CL" dirty="0"/>
                    </a:p>
                    <a:p>
                      <a:r>
                        <a:rPr lang="es-ES" dirty="0" err="1"/>
                        <a:t>SubdirPos</a:t>
                      </a:r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09920"/>
                  </a:ext>
                </a:extLst>
              </a:tr>
              <a:tr h="430656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Remodelación 3er piso Postgrado - CC</a:t>
                      </a:r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SubdirIT&amp;S</a:t>
                      </a:r>
                      <a:endParaRPr lang="es-CL" dirty="0"/>
                    </a:p>
                    <a:p>
                      <a:r>
                        <a:rPr lang="es-ES" dirty="0" err="1"/>
                        <a:t>SubdirPos</a:t>
                      </a:r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39795"/>
                  </a:ext>
                </a:extLst>
              </a:tr>
              <a:tr h="404949">
                <a:tc v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CIAC-DI, Habilitación de espacios de estudio</a:t>
                      </a:r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SubdirIT&amp;S</a:t>
                      </a:r>
                      <a:endParaRPr lang="es-CL" dirty="0"/>
                    </a:p>
                    <a:p>
                      <a:r>
                        <a:rPr lang="es-ES" dirty="0" err="1"/>
                        <a:t>SubdirPre</a:t>
                      </a:r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225883"/>
                  </a:ext>
                </a:extLst>
              </a:tr>
              <a:tr h="780834">
                <a:tc v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Laboratorios</a:t>
                      </a:r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SubdirIT&amp;S</a:t>
                      </a:r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644105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6709A067-3CB3-4120-ADCF-1D5AC335E884}"/>
              </a:ext>
            </a:extLst>
          </p:cNvPr>
          <p:cNvSpPr txBox="1"/>
          <p:nvPr/>
        </p:nvSpPr>
        <p:spPr>
          <a:xfrm>
            <a:off x="334214" y="983710"/>
            <a:ext cx="775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Plan Acción 1: </a:t>
            </a:r>
            <a:r>
              <a:rPr lang="es-ES" b="1" dirty="0"/>
              <a:t>Plan maestro de Infraestructura Física</a:t>
            </a:r>
            <a:r>
              <a:rPr lang="es-ES" dirty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61010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9" y="6334600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236685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IT&amp;S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Planes Acción 5.1</a:t>
            </a:r>
          </a:p>
        </p:txBody>
      </p:sp>
      <p:graphicFrame>
        <p:nvGraphicFramePr>
          <p:cNvPr id="17" name="Tabla 3">
            <a:extLst>
              <a:ext uri="{FF2B5EF4-FFF2-40B4-BE49-F238E27FC236}">
                <a16:creationId xmlns:a16="http://schemas.microsoft.com/office/drawing/2014/main" id="{96D2B28F-9DE2-404D-86C5-E59CC7208F5B}"/>
              </a:ext>
            </a:extLst>
          </p:cNvPr>
          <p:cNvGraphicFramePr>
            <a:graphicFrameLocks noGrp="1"/>
          </p:cNvGraphicFramePr>
          <p:nvPr/>
        </p:nvGraphicFramePr>
        <p:xfrm>
          <a:off x="679804" y="2176783"/>
          <a:ext cx="11052819" cy="218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874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1303115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4466555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2806275">
                  <a:extLst>
                    <a:ext uri="{9D8B030D-6E8A-4147-A177-3AD203B41FA5}">
                      <a16:colId xmlns:a16="http://schemas.microsoft.com/office/drawing/2014/main" val="1458658878"/>
                    </a:ext>
                  </a:extLst>
                </a:gridCol>
              </a:tblGrid>
              <a:tr h="627354">
                <a:tc>
                  <a:txBody>
                    <a:bodyPr/>
                    <a:lstStyle/>
                    <a:p>
                      <a:r>
                        <a:rPr lang="es-CL" sz="1600" dirty="0"/>
                        <a:t>Indicadores anuales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Valor 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Meta</a:t>
                      </a:r>
                    </a:p>
                    <a:p>
                      <a:pPr algn="ctr"/>
                      <a:r>
                        <a:rPr lang="es-CL" sz="16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1408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Estado de avances de Proyectos de Plan maestro de Infraestructura</a:t>
                      </a:r>
                      <a:r>
                        <a:rPr lang="es-ES" sz="16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física.</a:t>
                      </a:r>
                      <a:endParaRPr lang="es-E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0</a:t>
                      </a:r>
                    </a:p>
                    <a:p>
                      <a:pPr algn="ctr"/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Cumplimiento de carta Gantt de cada proyecto. </a:t>
                      </a:r>
                    </a:p>
                    <a:p>
                      <a:pPr algn="ctr"/>
                      <a:r>
                        <a:rPr lang="es-ES" sz="1600" dirty="0"/>
                        <a:t>(Julio 2020 a Julio</a:t>
                      </a:r>
                      <a:r>
                        <a:rPr lang="es-ES" sz="1600" baseline="0" dirty="0"/>
                        <a:t> 2024)</a:t>
                      </a:r>
                    </a:p>
                    <a:p>
                      <a:pPr algn="ctr"/>
                      <a:endParaRPr lang="es-ES" sz="1600" dirty="0"/>
                    </a:p>
                    <a:p>
                      <a:pPr algn="ctr"/>
                      <a:r>
                        <a:rPr lang="es-ES" sz="1600" dirty="0"/>
                        <a:t>Proyectos ejecutados</a:t>
                      </a:r>
                      <a:r>
                        <a:rPr lang="es-ES" sz="1600" baseline="0" dirty="0"/>
                        <a:t> dentro del plazo, alcances y recursos asignados.</a:t>
                      </a:r>
                    </a:p>
                    <a:p>
                      <a:pPr algn="ctr"/>
                      <a:r>
                        <a:rPr lang="es-ES" sz="1600" baseline="0" dirty="0"/>
                        <a:t> Diciembre 2024.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Cada proyecto deberá generar su propia Carta</a:t>
                      </a:r>
                      <a:r>
                        <a:rPr lang="es-ES" sz="1600" baseline="0" dirty="0"/>
                        <a:t> Gantt e informar de hitos para cumplir con los plazos y recursos asociados.</a:t>
                      </a:r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94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195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8" y="6478597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389089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IT&amp;S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 Plan de Acción 5.2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F777C9DF-C7F4-4641-8AB1-4F250C138C03}"/>
              </a:ext>
            </a:extLst>
          </p:cNvPr>
          <p:cNvGraphicFramePr>
            <a:graphicFrameLocks noGrp="1"/>
          </p:cNvGraphicFramePr>
          <p:nvPr/>
        </p:nvGraphicFramePr>
        <p:xfrm>
          <a:off x="334214" y="1562885"/>
          <a:ext cx="11566049" cy="332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780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1519193">
                  <a:extLst>
                    <a:ext uri="{9D8B030D-6E8A-4147-A177-3AD203B41FA5}">
                      <a16:colId xmlns:a16="http://schemas.microsoft.com/office/drawing/2014/main" val="3330281563"/>
                    </a:ext>
                  </a:extLst>
                </a:gridCol>
                <a:gridCol w="1291505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1709051">
                  <a:extLst>
                    <a:ext uri="{9D8B030D-6E8A-4147-A177-3AD203B41FA5}">
                      <a16:colId xmlns:a16="http://schemas.microsoft.com/office/drawing/2014/main" val="2495864624"/>
                    </a:ext>
                  </a:extLst>
                </a:gridCol>
              </a:tblGrid>
              <a:tr h="1016870">
                <a:tc>
                  <a:txBody>
                    <a:bodyPr/>
                    <a:lstStyle/>
                    <a:p>
                      <a:pPr lvl="1" algn="ctr"/>
                      <a:r>
                        <a:rPr lang="es-CL" dirty="0"/>
                        <a:t>Acciones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Período 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Responsable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Resultado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Recursos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755778">
                <a:tc>
                  <a:txBody>
                    <a:bodyPr/>
                    <a:lstStyle/>
                    <a:p>
                      <a:pPr lvl="0"/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inventario de Hardware DI con fecha de renovación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ES" dirty="0"/>
                        <a:t>Planificación (Mayo</a:t>
                      </a:r>
                      <a:r>
                        <a:rPr lang="es-ES" baseline="0" dirty="0"/>
                        <a:t> 2020)</a:t>
                      </a:r>
                    </a:p>
                    <a:p>
                      <a:pPr algn="ctr"/>
                      <a:r>
                        <a:rPr lang="es-ES" baseline="0" dirty="0"/>
                        <a:t>Plan Maestro final (Julio 2020)</a:t>
                      </a:r>
                    </a:p>
                    <a:p>
                      <a:pPr algn="ctr"/>
                      <a:r>
                        <a:rPr lang="es-ES" baseline="0" dirty="0"/>
                        <a:t>Priorización y ejecución (</a:t>
                      </a:r>
                      <a:r>
                        <a:rPr lang="es-ES" sz="1800" baseline="0" dirty="0"/>
                        <a:t>Julio 2020 a Dic 2024</a:t>
                      </a:r>
                      <a:r>
                        <a:rPr lang="es-ES" baseline="0" dirty="0"/>
                        <a:t>)</a:t>
                      </a:r>
                      <a:endParaRPr lang="es-CL" dirty="0"/>
                    </a:p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SubdirIT&amp;S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Ingeniero de Apoyo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55921"/>
                  </a:ext>
                </a:extLst>
              </a:tr>
              <a:tr h="590083">
                <a:tc>
                  <a:txBody>
                    <a:bodyPr/>
                    <a:lstStyle/>
                    <a:p>
                      <a:r>
                        <a:rPr lang="es-ES" dirty="0"/>
                        <a:t>Renovación de Infraestructura Tecnológica</a:t>
                      </a:r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SubdirIT&amp;S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Ingeniero de Apoyo</a:t>
                      </a:r>
                      <a:endParaRPr lang="es-CL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378411"/>
                  </a:ext>
                </a:extLst>
              </a:tr>
              <a:tr h="581069">
                <a:tc>
                  <a:txBody>
                    <a:bodyPr/>
                    <a:lstStyle/>
                    <a:p>
                      <a:r>
                        <a:rPr lang="es-ES" dirty="0"/>
                        <a:t>Desarrollo de Sistema Departamental, soporte Informático</a:t>
                      </a:r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SubdirIT&amp;S</a:t>
                      </a:r>
                      <a:endParaRPr lang="es-CL" dirty="0"/>
                    </a:p>
                    <a:p>
                      <a:r>
                        <a:rPr lang="es-ES" dirty="0"/>
                        <a:t>Dirección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Ingeniero de Apoyo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09920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6709A067-3CB3-4120-ADCF-1D5AC335E884}"/>
              </a:ext>
            </a:extLst>
          </p:cNvPr>
          <p:cNvSpPr txBox="1"/>
          <p:nvPr/>
        </p:nvSpPr>
        <p:spPr>
          <a:xfrm>
            <a:off x="334214" y="983710"/>
            <a:ext cx="775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Plan Acción 1: </a:t>
            </a:r>
            <a:r>
              <a:rPr lang="es-ES" b="1" dirty="0"/>
              <a:t>Plan maestro de Infraestructura Tecnológica</a:t>
            </a:r>
            <a:r>
              <a:rPr lang="es-ES" dirty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45751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9" y="6334600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236685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IT&amp;S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Planes Acción 5.2</a:t>
            </a:r>
          </a:p>
        </p:txBody>
      </p:sp>
      <p:graphicFrame>
        <p:nvGraphicFramePr>
          <p:cNvPr id="17" name="Tabla 3">
            <a:extLst>
              <a:ext uri="{FF2B5EF4-FFF2-40B4-BE49-F238E27FC236}">
                <a16:creationId xmlns:a16="http://schemas.microsoft.com/office/drawing/2014/main" id="{96D2B28F-9DE2-404D-86C5-E59CC7208F5B}"/>
              </a:ext>
            </a:extLst>
          </p:cNvPr>
          <p:cNvGraphicFramePr>
            <a:graphicFrameLocks noGrp="1"/>
          </p:cNvGraphicFramePr>
          <p:nvPr/>
        </p:nvGraphicFramePr>
        <p:xfrm>
          <a:off x="1106776" y="1366886"/>
          <a:ext cx="10247024" cy="242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300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2073897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3653964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2222863">
                  <a:extLst>
                    <a:ext uri="{9D8B030D-6E8A-4147-A177-3AD203B41FA5}">
                      <a16:colId xmlns:a16="http://schemas.microsoft.com/office/drawing/2014/main" val="1458658878"/>
                    </a:ext>
                  </a:extLst>
                </a:gridCol>
              </a:tblGrid>
              <a:tr h="627354">
                <a:tc>
                  <a:txBody>
                    <a:bodyPr/>
                    <a:lstStyle/>
                    <a:p>
                      <a:r>
                        <a:rPr lang="es-CL" sz="1600" dirty="0"/>
                        <a:t>Indicadores anuales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Valor 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Meta</a:t>
                      </a:r>
                    </a:p>
                    <a:p>
                      <a:pPr algn="ctr"/>
                      <a:r>
                        <a:rPr lang="es-CL" sz="16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1408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Estado de avances de Proyectos</a:t>
                      </a:r>
                      <a:r>
                        <a:rPr lang="es-ES" sz="16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Plan maestro de Infraestructura</a:t>
                      </a:r>
                      <a:r>
                        <a:rPr lang="es-ES" sz="16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tecnológica.</a:t>
                      </a:r>
                      <a:endParaRPr lang="es-E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0</a:t>
                      </a:r>
                    </a:p>
                    <a:p>
                      <a:pPr algn="ctr"/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Cumplimiento de carta Gantt de cada proyecto. </a:t>
                      </a:r>
                    </a:p>
                    <a:p>
                      <a:pPr algn="ctr"/>
                      <a:r>
                        <a:rPr lang="es-ES" sz="1600" dirty="0"/>
                        <a:t>(Julio 2020 a Julio</a:t>
                      </a:r>
                      <a:r>
                        <a:rPr lang="es-ES" sz="1600" baseline="0" dirty="0"/>
                        <a:t> 2024)</a:t>
                      </a:r>
                    </a:p>
                    <a:p>
                      <a:pPr algn="ctr"/>
                      <a:endParaRPr lang="es-ES" sz="1600" dirty="0"/>
                    </a:p>
                    <a:p>
                      <a:pPr algn="ctr"/>
                      <a:r>
                        <a:rPr lang="es-ES" sz="1600" dirty="0"/>
                        <a:t>Proyectos ejecutados</a:t>
                      </a:r>
                      <a:r>
                        <a:rPr lang="es-ES" sz="1600" baseline="0" dirty="0"/>
                        <a:t> dentro del plazo, alcances y recursos asignados.</a:t>
                      </a:r>
                    </a:p>
                    <a:p>
                      <a:pPr algn="ctr"/>
                      <a:r>
                        <a:rPr lang="es-ES" sz="1600" baseline="0" dirty="0"/>
                        <a:t> Diciembre 2024.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Cada proyecto deberá generar su propia Carta</a:t>
                      </a:r>
                      <a:r>
                        <a:rPr lang="es-ES" sz="1600" baseline="0" dirty="0"/>
                        <a:t> Gantt e informar de hitos para cumplir con los plazos y recursos asociados.</a:t>
                      </a:r>
                      <a:endParaRPr lang="es-CL" sz="1600" dirty="0"/>
                    </a:p>
                    <a:p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94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001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8" y="6478597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389089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Dirección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 Plan de Acción 5.3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F777C9DF-C7F4-4641-8AB1-4F250C138C03}"/>
              </a:ext>
            </a:extLst>
          </p:cNvPr>
          <p:cNvGraphicFramePr>
            <a:graphicFrameLocks noGrp="1"/>
          </p:cNvGraphicFramePr>
          <p:nvPr/>
        </p:nvGraphicFramePr>
        <p:xfrm>
          <a:off x="195943" y="1187903"/>
          <a:ext cx="11834951" cy="5617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4538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3052372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1394042">
                  <a:extLst>
                    <a:ext uri="{9D8B030D-6E8A-4147-A177-3AD203B41FA5}">
                      <a16:colId xmlns:a16="http://schemas.microsoft.com/office/drawing/2014/main" val="3330281563"/>
                    </a:ext>
                  </a:extLst>
                </a:gridCol>
                <a:gridCol w="2509275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1234724">
                  <a:extLst>
                    <a:ext uri="{9D8B030D-6E8A-4147-A177-3AD203B41FA5}">
                      <a16:colId xmlns:a16="http://schemas.microsoft.com/office/drawing/2014/main" val="2495864624"/>
                    </a:ext>
                  </a:extLst>
                </a:gridCol>
              </a:tblGrid>
              <a:tr h="497202">
                <a:tc>
                  <a:txBody>
                    <a:bodyPr/>
                    <a:lstStyle/>
                    <a:p>
                      <a:pPr lvl="1" algn="ctr"/>
                      <a:r>
                        <a:rPr lang="es-CL" dirty="0"/>
                        <a:t>Acciones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Período ejecución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Responsable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Resultado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Recursos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755778">
                <a:tc>
                  <a:txBody>
                    <a:bodyPr/>
                    <a:lstStyle/>
                    <a:p>
                      <a:pPr lvl="0"/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Formalización de la estructura organizacional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Mayo 2020 (borrador)</a:t>
                      </a:r>
                    </a:p>
                    <a:p>
                      <a:pPr algn="ctr"/>
                      <a:r>
                        <a:rPr lang="es-ES" dirty="0"/>
                        <a:t>Julio</a:t>
                      </a:r>
                      <a:r>
                        <a:rPr lang="es-ES" baseline="0" dirty="0"/>
                        <a:t> 2020 (versión final)</a:t>
                      </a:r>
                    </a:p>
                    <a:p>
                      <a:pPr algn="ctr"/>
                      <a:r>
                        <a:rPr lang="es-ES" baseline="0" dirty="0"/>
                        <a:t>+ Revisión 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Dirección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Estructura organizacional</a:t>
                      </a:r>
                      <a:r>
                        <a:rPr lang="es-ES" baseline="0" dirty="0"/>
                        <a:t> aprobada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Ingeniero de Gestión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55921"/>
                  </a:ext>
                </a:extLst>
              </a:tr>
              <a:tr h="590083">
                <a:tc>
                  <a:txBody>
                    <a:bodyPr/>
                    <a:lstStyle/>
                    <a:p>
                      <a:r>
                        <a:rPr lang="es-C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Actualización Reglamento Interno DI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Mayo 2020 (borrador)</a:t>
                      </a:r>
                    </a:p>
                    <a:p>
                      <a:pPr algn="ctr"/>
                      <a:r>
                        <a:rPr lang="es-ES" dirty="0"/>
                        <a:t>Julio</a:t>
                      </a:r>
                      <a:r>
                        <a:rPr lang="es-ES" baseline="0" dirty="0"/>
                        <a:t> 2020 (versión final)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aseline="0" dirty="0"/>
                        <a:t>+ Revisión 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Dirección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Reglamento Interno 2020,</a:t>
                      </a:r>
                      <a:r>
                        <a:rPr lang="es-ES" baseline="0" dirty="0"/>
                        <a:t> aprobado por consejo DI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Ingeniero de Gestión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378411"/>
                  </a:ext>
                </a:extLst>
              </a:tr>
              <a:tr h="853800">
                <a:tc>
                  <a:txBody>
                    <a:bodyPr/>
                    <a:lstStyle/>
                    <a:p>
                      <a:r>
                        <a:rPr lang="es-C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Formalización de procesos (manual de procedimientos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mayo 2020 (principales),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Julio 2020 (secundarios),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octubre 2020 (restantes)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aseline="0" dirty="0"/>
                        <a:t>+ Revisión 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Dirección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Repositorio aprobado de procesos</a:t>
                      </a:r>
                      <a:r>
                        <a:rPr lang="es-ES" baseline="0" dirty="0"/>
                        <a:t> actualizados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Ingeniero de Gestión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09920"/>
                  </a:ext>
                </a:extLst>
              </a:tr>
              <a:tr h="581069">
                <a:tc>
                  <a:txBody>
                    <a:bodyPr/>
                    <a:lstStyle/>
                    <a:p>
                      <a:r>
                        <a:rPr lang="es-ES" dirty="0"/>
                        <a:t>Definiciones de cargo (basado en el resultado de la estructura organizacional)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mayo 2020 (levantamiento), julio 2020 (primer grupo), octubre 2020 (segundo grupo)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aseline="0" dirty="0"/>
                        <a:t>+ Revisión 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Dirección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Repositorio aprobado de definiciones de cargo de toda la estructura DI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Ingeniero de Gestión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544777"/>
                  </a:ext>
                </a:extLst>
              </a:tr>
              <a:tr h="581069">
                <a:tc>
                  <a:txBody>
                    <a:bodyPr/>
                    <a:lstStyle/>
                    <a:p>
                      <a:r>
                        <a:rPr lang="es-C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desarrollo y renovación de RR.HH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Mayo 2020 (borrador)</a:t>
                      </a:r>
                    </a:p>
                    <a:p>
                      <a:pPr algn="ctr"/>
                      <a:r>
                        <a:rPr lang="es-ES" dirty="0"/>
                        <a:t>Julio</a:t>
                      </a:r>
                      <a:r>
                        <a:rPr lang="es-ES" baseline="0" dirty="0"/>
                        <a:t> 2020 (versión final)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aseline="0" dirty="0"/>
                        <a:t>+ Revisión 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Dirección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Ingeniero de Gestión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13683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6709A067-3CB3-4120-ADCF-1D5AC335E884}"/>
              </a:ext>
            </a:extLst>
          </p:cNvPr>
          <p:cNvSpPr txBox="1"/>
          <p:nvPr/>
        </p:nvSpPr>
        <p:spPr>
          <a:xfrm>
            <a:off x="334214" y="853080"/>
            <a:ext cx="775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Plan Acción 1: </a:t>
            </a:r>
            <a:r>
              <a:rPr lang="es-ES" b="1" dirty="0"/>
              <a:t>Plan maestro de RRHH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71210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9" y="6334600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236685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Dirección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Planes Acción 5.3</a:t>
            </a:r>
          </a:p>
        </p:txBody>
      </p:sp>
      <p:graphicFrame>
        <p:nvGraphicFramePr>
          <p:cNvPr id="17" name="Tabla 3">
            <a:extLst>
              <a:ext uri="{FF2B5EF4-FFF2-40B4-BE49-F238E27FC236}">
                <a16:creationId xmlns:a16="http://schemas.microsoft.com/office/drawing/2014/main" id="{96D2B28F-9DE2-404D-86C5-E59CC7208F5B}"/>
              </a:ext>
            </a:extLst>
          </p:cNvPr>
          <p:cNvGraphicFramePr>
            <a:graphicFrameLocks noGrp="1"/>
          </p:cNvGraphicFramePr>
          <p:nvPr/>
        </p:nvGraphicFramePr>
        <p:xfrm>
          <a:off x="1106776" y="1366886"/>
          <a:ext cx="10247024" cy="242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300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2073897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3653964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2222863">
                  <a:extLst>
                    <a:ext uri="{9D8B030D-6E8A-4147-A177-3AD203B41FA5}">
                      <a16:colId xmlns:a16="http://schemas.microsoft.com/office/drawing/2014/main" val="1458658878"/>
                    </a:ext>
                  </a:extLst>
                </a:gridCol>
              </a:tblGrid>
              <a:tr h="627354">
                <a:tc>
                  <a:txBody>
                    <a:bodyPr/>
                    <a:lstStyle/>
                    <a:p>
                      <a:r>
                        <a:rPr lang="es-CL" sz="1600" dirty="0"/>
                        <a:t>Indicadores anuales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Valor 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Meta</a:t>
                      </a:r>
                    </a:p>
                    <a:p>
                      <a:pPr algn="ctr"/>
                      <a:r>
                        <a:rPr lang="es-CL" sz="16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1408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Avance de cada uno de los hitos informados</a:t>
                      </a:r>
                      <a:r>
                        <a:rPr lang="es-ES" sz="16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cada proyecto.</a:t>
                      </a:r>
                      <a:endParaRPr lang="es-E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algn="ctr"/>
                      <a:r>
                        <a:rPr lang="es-ES" sz="1600" dirty="0"/>
                        <a:t>0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Cumplimiento de carta Gantt de cada proyecto. </a:t>
                      </a:r>
                    </a:p>
                    <a:p>
                      <a:pPr algn="ctr"/>
                      <a:endParaRPr lang="es-ES" sz="1600" dirty="0"/>
                    </a:p>
                    <a:p>
                      <a:pPr algn="ctr"/>
                      <a:r>
                        <a:rPr lang="es-ES" sz="1600" dirty="0"/>
                        <a:t>Proyectos ejecutados</a:t>
                      </a:r>
                      <a:r>
                        <a:rPr lang="es-ES" sz="1600" baseline="0" dirty="0"/>
                        <a:t> dentro del plazo y alcance esperado. 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Cada proyecto deberá generar su propia Carta</a:t>
                      </a:r>
                      <a:r>
                        <a:rPr lang="es-ES" sz="1600" baseline="0" dirty="0"/>
                        <a:t> Gantt e informar de hitos para cumplir con los plazos y recursos asociados.</a:t>
                      </a:r>
                      <a:endParaRPr lang="es-CL" sz="1600" dirty="0"/>
                    </a:p>
                    <a:p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94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760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9" y="6412978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315063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13063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pPr algn="ctr"/>
            <a:r>
              <a:rPr lang="es-CL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 redacción final OE6</a:t>
            </a:r>
            <a:endParaRPr lang="es-CL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endParaRPr lang="es-CL" sz="24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094FFA9-7D6E-4A09-8164-B4398A158EDB}"/>
              </a:ext>
            </a:extLst>
          </p:cNvPr>
          <p:cNvSpPr/>
          <p:nvPr/>
        </p:nvSpPr>
        <p:spPr>
          <a:xfrm>
            <a:off x="2" y="2125539"/>
            <a:ext cx="12191998" cy="2194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Promover la </a:t>
            </a:r>
            <a:r>
              <a:rPr lang="es-ES" sz="2800" b="1" dirty="0">
                <a:solidFill>
                  <a:schemeClr val="accent1"/>
                </a:solidFill>
              </a:rPr>
              <a:t>inclusión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que en nuestra </a:t>
            </a:r>
            <a:r>
              <a:rPr lang="es-ES" sz="2800" b="1" dirty="0">
                <a:solidFill>
                  <a:schemeClr val="accent1"/>
                </a:solidFill>
              </a:rPr>
              <a:t>comunidad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sea </a:t>
            </a:r>
            <a:r>
              <a:rPr lang="es-ES" sz="2800" b="1" dirty="0">
                <a:solidFill>
                  <a:schemeClr val="accent1"/>
                </a:solidFill>
              </a:rPr>
              <a:t>diversa y pluralista</a:t>
            </a:r>
            <a:endParaRPr lang="es-CL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8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9" y="6334600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236685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 err="1"/>
              <a:t>VcM</a:t>
            </a:r>
            <a:endParaRPr lang="es-CL" sz="24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Plan Acción 1.1</a:t>
            </a:r>
          </a:p>
        </p:txBody>
      </p:sp>
      <p:graphicFrame>
        <p:nvGraphicFramePr>
          <p:cNvPr id="17" name="Tabla 3">
            <a:extLst>
              <a:ext uri="{FF2B5EF4-FFF2-40B4-BE49-F238E27FC236}">
                <a16:creationId xmlns:a16="http://schemas.microsoft.com/office/drawing/2014/main" id="{96D2B28F-9DE2-404D-86C5-E59CC7208F5B}"/>
              </a:ext>
            </a:extLst>
          </p:cNvPr>
          <p:cNvGraphicFramePr>
            <a:graphicFrameLocks noGrp="1"/>
          </p:cNvGraphicFramePr>
          <p:nvPr/>
        </p:nvGraphicFramePr>
        <p:xfrm>
          <a:off x="300981" y="1366886"/>
          <a:ext cx="11441840" cy="4959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051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1649144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2056002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5172643">
                  <a:extLst>
                    <a:ext uri="{9D8B030D-6E8A-4147-A177-3AD203B41FA5}">
                      <a16:colId xmlns:a16="http://schemas.microsoft.com/office/drawing/2014/main" val="1458658878"/>
                    </a:ext>
                  </a:extLst>
                </a:gridCol>
              </a:tblGrid>
              <a:tr h="614141">
                <a:tc>
                  <a:txBody>
                    <a:bodyPr/>
                    <a:lstStyle/>
                    <a:p>
                      <a:r>
                        <a:rPr lang="es-CL" sz="1600" dirty="0"/>
                        <a:t>Indicadores anuales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Valor 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1204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 avance del Inventario de necesidades y oportunidades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Inventario de necesidades y oportunidades (2020)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Indicador DI para evaluar el 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 avance del Inventario de necesidades y oportunidades</a:t>
                      </a:r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94701"/>
                  </a:ext>
                </a:extLst>
              </a:tr>
              <a:tr h="1098552">
                <a:tc>
                  <a:txBody>
                    <a:bodyPr/>
                    <a:lstStyle/>
                    <a:p>
                      <a:pPr lvl="0"/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 avance del Modelo de TT adecuado a la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VcM</a:t>
                      </a:r>
                      <a:endParaRPr lang="es-E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Modelo de TT adecuado a la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VcM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(2021)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Indicador DI para evaluar el 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 avance del Modelo de TT adecuado a la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VcM</a:t>
                      </a:r>
                      <a:endParaRPr lang="es-E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34848"/>
                  </a:ext>
                </a:extLst>
              </a:tr>
              <a:tr h="1999150">
                <a:tc>
                  <a:txBody>
                    <a:bodyPr/>
                    <a:lstStyle/>
                    <a:p>
                      <a:pPr lvl="0"/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 avance Implementar el modelo desde la perspectiva de la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VcM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la transferencia tecnológica que aporte al desarrollo de la sociedad y personas</a:t>
                      </a:r>
                    </a:p>
                    <a:p>
                      <a:pPr lvl="0"/>
                      <a:endParaRPr lang="es-E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?</a:t>
                      </a:r>
                    </a:p>
                    <a:p>
                      <a:pPr algn="ctr"/>
                      <a:r>
                        <a:rPr lang="es-CL" sz="1600" dirty="0"/>
                        <a:t>180 (H:157+M:23)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?</a:t>
                      </a:r>
                    </a:p>
                    <a:p>
                      <a:pPr algn="ctr"/>
                      <a:r>
                        <a:rPr lang="es-CL" sz="1600"/>
                        <a:t>?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Indicador DI para evaluar el 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 avance Implementar el modelo desde la perspectiva de la </a:t>
                      </a:r>
                      <a:r>
                        <a:rPr lang="es-E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VcM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la transferencia tecnológica que aporte al desarrollo de la sociedad y personas</a:t>
                      </a:r>
                    </a:p>
                    <a:p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041602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5BA9E1B0-79E4-4E8E-B3A2-6F6B9068F8D0}"/>
              </a:ext>
            </a:extLst>
          </p:cNvPr>
          <p:cNvSpPr txBox="1"/>
          <p:nvPr/>
        </p:nvSpPr>
        <p:spPr>
          <a:xfrm>
            <a:off x="807664" y="958940"/>
            <a:ext cx="1007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Plan de acción 1: Identificar las necesidades y oportunidades donde nuestras capacidades puedan aportar a la sociedad</a:t>
            </a:r>
          </a:p>
        </p:txBody>
      </p:sp>
    </p:spTree>
    <p:extLst>
      <p:ext uri="{BB962C8B-B14F-4D97-AF65-F5344CB8AC3E}">
        <p14:creationId xmlns:p14="http://schemas.microsoft.com/office/powerpoint/2010/main" val="855945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8" y="6478597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389089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endParaRPr lang="es-CL" sz="24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 Plan de Acción 6.1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F777C9DF-C7F4-4641-8AB1-4F250C138C03}"/>
              </a:ext>
            </a:extLst>
          </p:cNvPr>
          <p:cNvGraphicFramePr>
            <a:graphicFrameLocks noGrp="1"/>
          </p:cNvGraphicFramePr>
          <p:nvPr/>
        </p:nvGraphicFramePr>
        <p:xfrm>
          <a:off x="334214" y="1393069"/>
          <a:ext cx="11357042" cy="4502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456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1964496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2246811">
                  <a:extLst>
                    <a:ext uri="{9D8B030D-6E8A-4147-A177-3AD203B41FA5}">
                      <a16:colId xmlns:a16="http://schemas.microsoft.com/office/drawing/2014/main" val="3330281563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1972490">
                  <a:extLst>
                    <a:ext uri="{9D8B030D-6E8A-4147-A177-3AD203B41FA5}">
                      <a16:colId xmlns:a16="http://schemas.microsoft.com/office/drawing/2014/main" val="2495864624"/>
                    </a:ext>
                  </a:extLst>
                </a:gridCol>
              </a:tblGrid>
              <a:tr h="955551">
                <a:tc>
                  <a:txBody>
                    <a:bodyPr/>
                    <a:lstStyle/>
                    <a:p>
                      <a:pPr lvl="1" algn="ctr"/>
                      <a:r>
                        <a:rPr lang="es-CL" dirty="0"/>
                        <a:t>Acciones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Período 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Responsable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Resultado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Recursos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1313517">
                <a:tc>
                  <a:txBody>
                    <a:bodyPr/>
                    <a:lstStyle/>
                    <a:p>
                      <a:pPr lvl="0"/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Diagnóstico con datos institucionales de inclusión durante el primer año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2020 - 2024</a:t>
                      </a:r>
                      <a:endParaRPr lang="es-CL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Comité de inclusión, 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Claudio</a:t>
                      </a:r>
                      <a:r>
                        <a:rPr lang="es-CL" sz="18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Torres</a:t>
                      </a:r>
                      <a:endParaRPr lang="es-C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s-ES" dirty="0"/>
                        <a:t>Informe con Diagnostico</a:t>
                      </a:r>
                      <a:r>
                        <a:rPr lang="es-ES" baseline="0" dirty="0"/>
                        <a:t> de Inclusión.</a:t>
                      </a:r>
                      <a:endParaRPr lang="es-CL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Coordinador/a</a:t>
                      </a:r>
                      <a:r>
                        <a:rPr lang="es-C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académico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Ingeniero/a de apoyo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Monitores de apoyo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855921"/>
                  </a:ext>
                </a:extLst>
              </a:tr>
              <a:tr h="1313517">
                <a:tc>
                  <a:txBody>
                    <a:bodyPr/>
                    <a:lstStyle/>
                    <a:p>
                      <a:r>
                        <a:rPr lang="es-ES" dirty="0"/>
                        <a:t>Diagnóstico con datos departamentales adicionales de inclusión para el segundo año.</a:t>
                      </a:r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2378411"/>
                  </a:ext>
                </a:extLst>
              </a:tr>
              <a:tr h="919465">
                <a:tc>
                  <a:txBody>
                    <a:bodyPr/>
                    <a:lstStyle/>
                    <a:p>
                      <a:r>
                        <a:rPr lang="es-ES" dirty="0"/>
                        <a:t>Diagnóstico integral de inclusión anual en lo que sigue</a:t>
                      </a:r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0909920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6709A067-3CB3-4120-ADCF-1D5AC335E884}"/>
              </a:ext>
            </a:extLst>
          </p:cNvPr>
          <p:cNvSpPr txBox="1"/>
          <p:nvPr/>
        </p:nvSpPr>
        <p:spPr>
          <a:xfrm>
            <a:off x="334214" y="983710"/>
            <a:ext cx="775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Plan Acción 1: </a:t>
            </a:r>
            <a:r>
              <a:rPr lang="es-ES" b="1" dirty="0"/>
              <a:t>Diagnóstico de Inclusión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0608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9" y="6334600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236685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endParaRPr lang="es-CL" sz="24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Planes Acción 6.1</a:t>
            </a:r>
          </a:p>
        </p:txBody>
      </p:sp>
      <p:graphicFrame>
        <p:nvGraphicFramePr>
          <p:cNvPr id="17" name="Tabla 3">
            <a:extLst>
              <a:ext uri="{FF2B5EF4-FFF2-40B4-BE49-F238E27FC236}">
                <a16:creationId xmlns:a16="http://schemas.microsoft.com/office/drawing/2014/main" id="{96D2B28F-9DE2-404D-86C5-E59CC7208F5B}"/>
              </a:ext>
            </a:extLst>
          </p:cNvPr>
          <p:cNvGraphicFramePr>
            <a:graphicFrameLocks noGrp="1"/>
          </p:cNvGraphicFramePr>
          <p:nvPr/>
        </p:nvGraphicFramePr>
        <p:xfrm>
          <a:off x="334214" y="2176783"/>
          <a:ext cx="11398409" cy="2036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319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1343860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3645195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3855035">
                  <a:extLst>
                    <a:ext uri="{9D8B030D-6E8A-4147-A177-3AD203B41FA5}">
                      <a16:colId xmlns:a16="http://schemas.microsoft.com/office/drawing/2014/main" val="1458658878"/>
                    </a:ext>
                  </a:extLst>
                </a:gridCol>
              </a:tblGrid>
              <a:tr h="627354">
                <a:tc>
                  <a:txBody>
                    <a:bodyPr/>
                    <a:lstStyle/>
                    <a:p>
                      <a:r>
                        <a:rPr lang="es-CL" sz="1600" dirty="0"/>
                        <a:t>Indicadores anuales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Valor 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Meta</a:t>
                      </a:r>
                    </a:p>
                    <a:p>
                      <a:pPr algn="ctr"/>
                      <a:r>
                        <a:rPr lang="es-CL" sz="16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1408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encuestas realizadas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participantes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No conocido</a:t>
                      </a:r>
                    </a:p>
                    <a:p>
                      <a:pPr algn="ctr"/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Incremento anual de #</a:t>
                      </a:r>
                      <a:r>
                        <a:rPr lang="es-ES" sz="1600" baseline="0" dirty="0"/>
                        <a:t> de indicadores</a:t>
                      </a:r>
                      <a:endParaRPr lang="es-C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los siguientes años se hará continuación y mejora</a:t>
                      </a:r>
                      <a:r>
                        <a:rPr lang="es-CL" sz="16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programas.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94701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6709A067-3CB3-4120-ADCF-1D5AC335E884}"/>
              </a:ext>
            </a:extLst>
          </p:cNvPr>
          <p:cNvSpPr txBox="1"/>
          <p:nvPr/>
        </p:nvSpPr>
        <p:spPr>
          <a:xfrm>
            <a:off x="334214" y="1388661"/>
            <a:ext cx="775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Plan Acción 1: </a:t>
            </a:r>
            <a:r>
              <a:rPr lang="es-ES" b="1" dirty="0"/>
              <a:t>Diagnóstico de Inclusión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6944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8" y="6478597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389089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+ Vinculación con el Medio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 Plan de Acción 6.2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F777C9DF-C7F4-4641-8AB1-4F250C138C03}"/>
              </a:ext>
            </a:extLst>
          </p:cNvPr>
          <p:cNvGraphicFramePr>
            <a:graphicFrameLocks noGrp="1"/>
          </p:cNvGraphicFramePr>
          <p:nvPr/>
        </p:nvGraphicFramePr>
        <p:xfrm>
          <a:off x="334214" y="1562885"/>
          <a:ext cx="11566049" cy="357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277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2076995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2063931">
                  <a:extLst>
                    <a:ext uri="{9D8B030D-6E8A-4147-A177-3AD203B41FA5}">
                      <a16:colId xmlns:a16="http://schemas.microsoft.com/office/drawing/2014/main" val="333028156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495864624"/>
                    </a:ext>
                  </a:extLst>
                </a:gridCol>
              </a:tblGrid>
              <a:tr h="1016870">
                <a:tc>
                  <a:txBody>
                    <a:bodyPr/>
                    <a:lstStyle/>
                    <a:p>
                      <a:pPr lvl="1" algn="ctr"/>
                      <a:r>
                        <a:rPr lang="es-CL" dirty="0"/>
                        <a:t>Acciones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Período 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Responsable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Resultado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Recursos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755778">
                <a:tc>
                  <a:txBody>
                    <a:bodyPr/>
                    <a:lstStyle/>
                    <a:p>
                      <a:pPr lvl="0"/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Articulación de programas actuales (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technovation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Inspira STEAM, Campamentos STEM, Charlas de inclusión UTFSM)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2020 a 2024</a:t>
                      </a:r>
                      <a:endParaRPr lang="es-CL" dirty="0"/>
                    </a:p>
                    <a:p>
                      <a:pPr algn="ctr"/>
                      <a:endParaRPr lang="es-CL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s-CL" dirty="0"/>
                        <a:t>Comité de Inclusión </a:t>
                      </a:r>
                    </a:p>
                    <a:p>
                      <a:r>
                        <a:rPr lang="es-ES" dirty="0"/>
                        <a:t>Claudia López</a:t>
                      </a:r>
                      <a:endParaRPr lang="es-CL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s-ES" dirty="0"/>
                        <a:t>Informe con</a:t>
                      </a:r>
                      <a:r>
                        <a:rPr lang="es-ES" baseline="0" dirty="0"/>
                        <a:t> detalle de programas de articulación con enseñanza media</a:t>
                      </a:r>
                      <a:endParaRPr lang="es-C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Coordinador/a</a:t>
                      </a:r>
                      <a:r>
                        <a:rPr lang="es-C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académico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Ingeniero/a de apoyo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Monitores de apoyo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85592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s-ES" dirty="0"/>
                        <a:t>Plan de ingreso especial para mujeres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378411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6709A067-3CB3-4120-ADCF-1D5AC335E884}"/>
              </a:ext>
            </a:extLst>
          </p:cNvPr>
          <p:cNvSpPr txBox="1"/>
          <p:nvPr/>
        </p:nvSpPr>
        <p:spPr>
          <a:xfrm>
            <a:off x="334214" y="1192718"/>
            <a:ext cx="775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Plan Acción 2: </a:t>
            </a:r>
            <a:r>
              <a:rPr lang="es-ES" b="1" dirty="0"/>
              <a:t>Intervenciones en educación media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192034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9" y="6334600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236685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+ Vinculación con el Medio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Planes Acción 6.2</a:t>
            </a:r>
          </a:p>
        </p:txBody>
      </p:sp>
      <p:graphicFrame>
        <p:nvGraphicFramePr>
          <p:cNvPr id="17" name="Tabla 3">
            <a:extLst>
              <a:ext uri="{FF2B5EF4-FFF2-40B4-BE49-F238E27FC236}">
                <a16:creationId xmlns:a16="http://schemas.microsoft.com/office/drawing/2014/main" id="{96D2B28F-9DE2-404D-86C5-E59CC7208F5B}"/>
              </a:ext>
            </a:extLst>
          </p:cNvPr>
          <p:cNvGraphicFramePr>
            <a:graphicFrameLocks noGrp="1"/>
          </p:cNvGraphicFramePr>
          <p:nvPr/>
        </p:nvGraphicFramePr>
        <p:xfrm>
          <a:off x="334214" y="1719585"/>
          <a:ext cx="11019586" cy="2533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427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2230256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3929450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2390453">
                  <a:extLst>
                    <a:ext uri="{9D8B030D-6E8A-4147-A177-3AD203B41FA5}">
                      <a16:colId xmlns:a16="http://schemas.microsoft.com/office/drawing/2014/main" val="1458658878"/>
                    </a:ext>
                  </a:extLst>
                </a:gridCol>
              </a:tblGrid>
              <a:tr h="627354">
                <a:tc>
                  <a:txBody>
                    <a:bodyPr/>
                    <a:lstStyle/>
                    <a:p>
                      <a:r>
                        <a:rPr lang="es-CL" sz="1600" dirty="0"/>
                        <a:t>Indicadores anuales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Valor 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Meta</a:t>
                      </a:r>
                    </a:p>
                    <a:p>
                      <a:pPr algn="ctr"/>
                      <a:r>
                        <a:rPr lang="es-CL" sz="16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14088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Atracción de estudiantes</a:t>
                      </a:r>
                      <a:r>
                        <a:rPr lang="es-CL" sz="16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por género y estrato social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600" b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actividades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600" b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participantes por género y estrato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algn="ctr"/>
                      <a:r>
                        <a:rPr lang="es-ES" sz="1600" dirty="0"/>
                        <a:t>No</a:t>
                      </a:r>
                      <a:r>
                        <a:rPr lang="es-ES" sz="1600" baseline="0" dirty="0"/>
                        <a:t> conocido</a:t>
                      </a:r>
                      <a:endParaRPr lang="es-CL" sz="1600" dirty="0"/>
                    </a:p>
                    <a:p>
                      <a:pPr algn="ctr"/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Incremento anual de #</a:t>
                      </a:r>
                      <a:r>
                        <a:rPr lang="es-ES" sz="1600" baseline="0" dirty="0"/>
                        <a:t> de indicadores</a:t>
                      </a:r>
                      <a:endParaRPr lang="es-C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los siguientes años se hará continuación y mejora</a:t>
                      </a:r>
                      <a:r>
                        <a:rPr lang="es-CL" sz="16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programas.</a:t>
                      </a:r>
                    </a:p>
                    <a:p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94701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6709A067-3CB3-4120-ADCF-1D5AC335E884}"/>
              </a:ext>
            </a:extLst>
          </p:cNvPr>
          <p:cNvSpPr txBox="1"/>
          <p:nvPr/>
        </p:nvSpPr>
        <p:spPr>
          <a:xfrm>
            <a:off x="334214" y="1297222"/>
            <a:ext cx="775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Plan Acción 2: </a:t>
            </a:r>
            <a:r>
              <a:rPr lang="es-ES" b="1" dirty="0"/>
              <a:t>Intervenciones en educación media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880474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8" y="6478597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389089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+ Pregrado </a:t>
            </a:r>
          </a:p>
          <a:p>
            <a:pPr algn="ctr"/>
            <a:r>
              <a:rPr lang="es-CL" sz="2400" dirty="0"/>
              <a:t>+ CCAA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 Plan de Acción 6.3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F777C9DF-C7F4-4641-8AB1-4F250C138C03}"/>
              </a:ext>
            </a:extLst>
          </p:cNvPr>
          <p:cNvGraphicFramePr>
            <a:graphicFrameLocks noGrp="1"/>
          </p:cNvGraphicFramePr>
          <p:nvPr/>
        </p:nvGraphicFramePr>
        <p:xfrm>
          <a:off x="143691" y="1475289"/>
          <a:ext cx="11834951" cy="3331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7235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1985554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2108163">
                  <a:extLst>
                    <a:ext uri="{9D8B030D-6E8A-4147-A177-3AD203B41FA5}">
                      <a16:colId xmlns:a16="http://schemas.microsoft.com/office/drawing/2014/main" val="3330281563"/>
                    </a:ext>
                  </a:extLst>
                </a:gridCol>
                <a:gridCol w="1549437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2194562">
                  <a:extLst>
                    <a:ext uri="{9D8B030D-6E8A-4147-A177-3AD203B41FA5}">
                      <a16:colId xmlns:a16="http://schemas.microsoft.com/office/drawing/2014/main" val="2495864624"/>
                    </a:ext>
                  </a:extLst>
                </a:gridCol>
              </a:tblGrid>
              <a:tr h="571458">
                <a:tc>
                  <a:txBody>
                    <a:bodyPr/>
                    <a:lstStyle/>
                    <a:p>
                      <a:pPr lvl="1" algn="ctr"/>
                      <a:r>
                        <a:rPr lang="es-CL" dirty="0"/>
                        <a:t>Acciones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Período ejecución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Responsable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Resultado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Recursos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1394132">
                <a:tc>
                  <a:txBody>
                    <a:bodyPr/>
                    <a:lstStyle/>
                    <a:p>
                      <a:pPr lvl="0"/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primer año se propone evaluar la inclusión de actividades PFA en cursos de programa en el primer semestre.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2020-2024</a:t>
                      </a:r>
                      <a:endParaRPr lang="es-CL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Comité de inclusión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Claudio</a:t>
                      </a:r>
                      <a:r>
                        <a:rPr lang="es-CL" sz="18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Torres</a:t>
                      </a:r>
                      <a:endParaRPr lang="es-C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Coordinador/a</a:t>
                      </a:r>
                      <a:r>
                        <a:rPr lang="es-C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académico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Ingeniero/a de apoyo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Ayudante de análisis de datos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55921"/>
                  </a:ext>
                </a:extLst>
              </a:tr>
              <a:tr h="1366252">
                <a:tc>
                  <a:txBody>
                    <a:bodyPr/>
                    <a:lstStyle/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siguientes años se propondrá actividades que apunten a resolver las problemáticas identificadas en el diagnóstico.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78154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6709A067-3CB3-4120-ADCF-1D5AC335E884}"/>
              </a:ext>
            </a:extLst>
          </p:cNvPr>
          <p:cNvSpPr txBox="1"/>
          <p:nvPr/>
        </p:nvSpPr>
        <p:spPr>
          <a:xfrm>
            <a:off x="334214" y="983710"/>
            <a:ext cx="775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Plan Acción 3: </a:t>
            </a:r>
            <a:r>
              <a:rPr lang="es-C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Prácticas de promoción, prevención, e intervención (PPI)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798369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9" y="6334600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236685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+ Pregrado </a:t>
            </a:r>
          </a:p>
          <a:p>
            <a:pPr algn="ctr"/>
            <a:r>
              <a:rPr lang="es-CL" sz="2400" dirty="0"/>
              <a:t>+ CCAA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Planes Acción 6.3</a:t>
            </a:r>
          </a:p>
        </p:txBody>
      </p:sp>
      <p:graphicFrame>
        <p:nvGraphicFramePr>
          <p:cNvPr id="17" name="Tabla 3">
            <a:extLst>
              <a:ext uri="{FF2B5EF4-FFF2-40B4-BE49-F238E27FC236}">
                <a16:creationId xmlns:a16="http://schemas.microsoft.com/office/drawing/2014/main" id="{96D2B28F-9DE2-404D-86C5-E59CC7208F5B}"/>
              </a:ext>
            </a:extLst>
          </p:cNvPr>
          <p:cNvGraphicFramePr>
            <a:graphicFrameLocks noGrp="1"/>
          </p:cNvGraphicFramePr>
          <p:nvPr/>
        </p:nvGraphicFramePr>
        <p:xfrm>
          <a:off x="300981" y="1667334"/>
          <a:ext cx="11052819" cy="242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985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1696871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3941301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2397662">
                  <a:extLst>
                    <a:ext uri="{9D8B030D-6E8A-4147-A177-3AD203B41FA5}">
                      <a16:colId xmlns:a16="http://schemas.microsoft.com/office/drawing/2014/main" val="1458658878"/>
                    </a:ext>
                  </a:extLst>
                </a:gridCol>
              </a:tblGrid>
              <a:tr h="627354">
                <a:tc>
                  <a:txBody>
                    <a:bodyPr/>
                    <a:lstStyle/>
                    <a:p>
                      <a:r>
                        <a:rPr lang="es-CL" sz="1600" dirty="0"/>
                        <a:t>Indicadores anuales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Valor 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Meta</a:t>
                      </a:r>
                    </a:p>
                    <a:p>
                      <a:pPr algn="ctr"/>
                      <a:r>
                        <a:rPr lang="es-CL" sz="16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14088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# de actividades</a:t>
                      </a:r>
                      <a:r>
                        <a:rPr lang="es-CL" sz="16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600" b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# de participantes por género, estrato social, discapacidades</a:t>
                      </a:r>
                      <a:endParaRPr lang="es-C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0</a:t>
                      </a:r>
                    </a:p>
                    <a:p>
                      <a:pPr algn="ctr"/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Cumplimiento de carta Gantt de cada proyecto. </a:t>
                      </a:r>
                    </a:p>
                    <a:p>
                      <a:pPr algn="ctr"/>
                      <a:endParaRPr lang="es-ES" sz="1600" dirty="0"/>
                    </a:p>
                    <a:p>
                      <a:pPr algn="ctr"/>
                      <a:r>
                        <a:rPr lang="es-ES" sz="1600" dirty="0"/>
                        <a:t>Proyectos ejecutados</a:t>
                      </a:r>
                      <a:r>
                        <a:rPr lang="es-ES" sz="1600" baseline="0" dirty="0"/>
                        <a:t> dentro del plazo y alcance esperado. 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Cada proyecto deberá generar su propia Carta</a:t>
                      </a:r>
                      <a:r>
                        <a:rPr lang="es-ES" sz="1600" baseline="0" dirty="0"/>
                        <a:t> Gantt e informar de hitos para cumplir con los plazos y recursos asociados.</a:t>
                      </a:r>
                      <a:endParaRPr lang="es-CL" sz="1600" dirty="0"/>
                    </a:p>
                    <a:p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94701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6709A067-3CB3-4120-ADCF-1D5AC335E884}"/>
              </a:ext>
            </a:extLst>
          </p:cNvPr>
          <p:cNvSpPr txBox="1"/>
          <p:nvPr/>
        </p:nvSpPr>
        <p:spPr>
          <a:xfrm>
            <a:off x="347277" y="1205781"/>
            <a:ext cx="775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Plan Acción 3: </a:t>
            </a:r>
            <a:r>
              <a:rPr lang="es-C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Prácticas de promoción, prevención, e intervención (PPI)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0931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8" y="6478597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389089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 err="1"/>
              <a:t>VcM</a:t>
            </a:r>
            <a:endParaRPr lang="es-CL" sz="24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 Plan de Acción 1.2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F777C9DF-C7F4-4641-8AB1-4F250C138C03}"/>
              </a:ext>
            </a:extLst>
          </p:cNvPr>
          <p:cNvGraphicFramePr>
            <a:graphicFrameLocks noGrp="1"/>
          </p:cNvGraphicFramePr>
          <p:nvPr/>
        </p:nvGraphicFramePr>
        <p:xfrm>
          <a:off x="921160" y="1270297"/>
          <a:ext cx="11133451" cy="6202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1450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1252462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1449774">
                  <a:extLst>
                    <a:ext uri="{9D8B030D-6E8A-4147-A177-3AD203B41FA5}">
                      <a16:colId xmlns:a16="http://schemas.microsoft.com/office/drawing/2014/main" val="3330281563"/>
                    </a:ext>
                  </a:extLst>
                </a:gridCol>
                <a:gridCol w="1611811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2877954">
                  <a:extLst>
                    <a:ext uri="{9D8B030D-6E8A-4147-A177-3AD203B41FA5}">
                      <a16:colId xmlns:a16="http://schemas.microsoft.com/office/drawing/2014/main" val="2495864624"/>
                    </a:ext>
                  </a:extLst>
                </a:gridCol>
              </a:tblGrid>
              <a:tr h="763057">
                <a:tc>
                  <a:txBody>
                    <a:bodyPr/>
                    <a:lstStyle/>
                    <a:p>
                      <a:r>
                        <a:rPr lang="es-CL" dirty="0"/>
                        <a:t>Acciones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Período 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Responsable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Resultado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Recursos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937424">
                <a:tc>
                  <a:txBody>
                    <a:bodyPr/>
                    <a:lstStyle/>
                    <a:p>
                      <a:pPr lvl="0"/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Estructurar el modelo de formación continua sostenible con Diplomas definidos, coherente con el DI y UTFSM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err="1"/>
                        <a:t>SubdirVcM</a:t>
                      </a:r>
                      <a:endParaRPr lang="es-CL" dirty="0"/>
                    </a:p>
                    <a:p>
                      <a:r>
                        <a:rPr lang="es-CL" dirty="0" err="1"/>
                        <a:t>SubdirPre</a:t>
                      </a:r>
                      <a:endParaRPr lang="es-CL" dirty="0"/>
                    </a:p>
                    <a:p>
                      <a:r>
                        <a:rPr lang="es-CL" dirty="0" err="1"/>
                        <a:t>SubdirPos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Modelo curricular 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Asesoría curricular</a:t>
                      </a:r>
                    </a:p>
                    <a:p>
                      <a:r>
                        <a:rPr lang="es-CL" dirty="0"/>
                        <a:t>Profesional en Diseño Instruccional</a:t>
                      </a:r>
                    </a:p>
                    <a:p>
                      <a:r>
                        <a:rPr lang="es-CL" dirty="0"/>
                        <a:t>Periodista (difusión)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55921"/>
                  </a:ext>
                </a:extLst>
              </a:tr>
              <a:tr h="722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Generalizar el modelo de Formación Continua sostenible  incluyendo modalidades no presenciales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err="1"/>
                        <a:t>SubdirVcM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Modelo de Formación Continua Generalizado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Profesional en Diseño Instruccional</a:t>
                      </a:r>
                    </a:p>
                    <a:p>
                      <a:r>
                        <a:rPr lang="es-CL" dirty="0"/>
                        <a:t>Asistente</a:t>
                      </a:r>
                    </a:p>
                    <a:p>
                      <a:r>
                        <a:rPr lang="es-CL" dirty="0">
                          <a:highlight>
                            <a:srgbClr val="FFFF00"/>
                          </a:highlight>
                        </a:rPr>
                        <a:t>DEO</a:t>
                      </a:r>
                    </a:p>
                    <a:p>
                      <a:r>
                        <a:rPr lang="es-CL" dirty="0" err="1">
                          <a:highlight>
                            <a:srgbClr val="FFFF00"/>
                          </a:highlight>
                        </a:rPr>
                        <a:t>SubdirPre</a:t>
                      </a:r>
                      <a:endParaRPr lang="es-CL" dirty="0">
                        <a:highlight>
                          <a:srgbClr val="FFFF00"/>
                        </a:highlight>
                      </a:endParaRPr>
                    </a:p>
                    <a:p>
                      <a:r>
                        <a:rPr lang="es-CL" dirty="0" err="1">
                          <a:highlight>
                            <a:srgbClr val="FFFF00"/>
                          </a:highlight>
                        </a:rPr>
                        <a:t>SubdirPos</a:t>
                      </a:r>
                      <a:endParaRPr lang="es-CL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34848"/>
                  </a:ext>
                </a:extLst>
              </a:tr>
              <a:tr h="937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Extender el modelo de 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Formación</a:t>
                      </a:r>
                      <a:r>
                        <a:rPr lang="es-ES" dirty="0"/>
                        <a:t> Continua sostenible a programas de Maestría Profesional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err="1"/>
                        <a:t>SubdirVcM</a:t>
                      </a:r>
                      <a:endParaRPr lang="es-CL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err="1"/>
                        <a:t>SubdirPos</a:t>
                      </a:r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Nuevas maestrías profesionales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Profesional en Diseño Instruccional</a:t>
                      </a:r>
                    </a:p>
                    <a:p>
                      <a:r>
                        <a:rPr lang="es-CL" dirty="0"/>
                        <a:t>Asistente</a:t>
                      </a:r>
                    </a:p>
                    <a:p>
                      <a:r>
                        <a:rPr lang="es-CL" dirty="0"/>
                        <a:t>Ingeniero para presentación de propuestas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>
                          <a:highlight>
                            <a:srgbClr val="FFFF00"/>
                          </a:highlight>
                        </a:rPr>
                        <a:t>DEO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041602"/>
                  </a:ext>
                </a:extLst>
              </a:tr>
              <a:tr h="776345">
                <a:tc>
                  <a:txBody>
                    <a:bodyPr/>
                    <a:lstStyle/>
                    <a:p>
                      <a:r>
                        <a:rPr lang="es-C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378411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6709A067-3CB3-4120-ADCF-1D5AC335E884}"/>
              </a:ext>
            </a:extLst>
          </p:cNvPr>
          <p:cNvSpPr txBox="1"/>
          <p:nvPr/>
        </p:nvSpPr>
        <p:spPr>
          <a:xfrm>
            <a:off x="2217388" y="958940"/>
            <a:ext cx="7757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/>
              <a:t>Plan Acción 2: </a:t>
            </a:r>
            <a:r>
              <a:rPr lang="es-ES" sz="1600" dirty="0"/>
              <a:t>Desarrollar un modelo de formación continua sostenible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66207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9" y="6334600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236685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 err="1"/>
              <a:t>VcM</a:t>
            </a:r>
            <a:endParaRPr lang="es-CL" sz="24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Plan Acción 1.2</a:t>
            </a:r>
          </a:p>
        </p:txBody>
      </p:sp>
      <p:graphicFrame>
        <p:nvGraphicFramePr>
          <p:cNvPr id="17" name="Tabla 3">
            <a:extLst>
              <a:ext uri="{FF2B5EF4-FFF2-40B4-BE49-F238E27FC236}">
                <a16:creationId xmlns:a16="http://schemas.microsoft.com/office/drawing/2014/main" id="{96D2B28F-9DE2-404D-86C5-E59CC7208F5B}"/>
              </a:ext>
            </a:extLst>
          </p:cNvPr>
          <p:cNvGraphicFramePr>
            <a:graphicFrameLocks noGrp="1"/>
          </p:cNvGraphicFramePr>
          <p:nvPr/>
        </p:nvGraphicFramePr>
        <p:xfrm>
          <a:off x="1106776" y="1366886"/>
          <a:ext cx="10247024" cy="538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300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995669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2322566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4632489">
                  <a:extLst>
                    <a:ext uri="{9D8B030D-6E8A-4147-A177-3AD203B41FA5}">
                      <a16:colId xmlns:a16="http://schemas.microsoft.com/office/drawing/2014/main" val="1458658878"/>
                    </a:ext>
                  </a:extLst>
                </a:gridCol>
              </a:tblGrid>
              <a:tr h="627354">
                <a:tc>
                  <a:txBody>
                    <a:bodyPr/>
                    <a:lstStyle/>
                    <a:p>
                      <a:r>
                        <a:rPr lang="es-CL" sz="1600" dirty="0"/>
                        <a:t>Indicadores anuales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Valor 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1408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 Avance en la creación del Modelo de formación continua sostenible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Contar con </a:t>
                      </a: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Modelo de formación continua (2020) presentado al Consejo DI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Indicador para evaluar el avance en la creación del modelo de formación </a:t>
                      </a:r>
                      <a:r>
                        <a:rPr lang="es-CL" sz="1600" dirty="0" err="1"/>
                        <a:t>contínua</a:t>
                      </a:r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94701"/>
                  </a:ext>
                </a:extLst>
              </a:tr>
              <a:tr h="8181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 Avance en la creación del Modelo generalizado de formación continua sostenible  incluyendo modalidades no presenciales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Contar con </a:t>
                      </a: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Modelo de formación continua incluyendo modalidades no presenciales (2021) presentado al Consejo DI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  <a:p>
                      <a:endParaRPr lang="es-CL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Indicador para evaluar el avance en la creación del modelo de formación </a:t>
                      </a:r>
                      <a:r>
                        <a:rPr lang="es-CL" sz="1600" dirty="0" err="1"/>
                        <a:t>contínua</a:t>
                      </a:r>
                      <a:r>
                        <a:rPr lang="es-CL" sz="1600" dirty="0"/>
                        <a:t> </a:t>
                      </a: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incluyendo modalidades no presenciales </a:t>
                      </a:r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34848"/>
                  </a:ext>
                </a:extLst>
              </a:tr>
              <a:tr h="1060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 Avance en la extensión del Modelo de formación continua sostenible para programas de Maestrías profesionales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Presentación de propuestas de Maestrías profesionales usando la extensión del modelo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Indicador para evaluar el avance en la extensión del modelo de formación </a:t>
                      </a:r>
                      <a:r>
                        <a:rPr lang="es-CL" sz="1600" dirty="0" err="1"/>
                        <a:t>contínua</a:t>
                      </a:r>
                      <a:r>
                        <a:rPr lang="es-CL" sz="1600" dirty="0"/>
                        <a:t> </a:t>
                      </a: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programas de Maestrías profesionales</a:t>
                      </a:r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041602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880F05FD-A000-4E0F-9457-51AD68225EEA}"/>
              </a:ext>
            </a:extLst>
          </p:cNvPr>
          <p:cNvSpPr txBox="1"/>
          <p:nvPr/>
        </p:nvSpPr>
        <p:spPr>
          <a:xfrm>
            <a:off x="2217388" y="958940"/>
            <a:ext cx="7757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/>
              <a:t>Plan Acción 2: </a:t>
            </a:r>
            <a:r>
              <a:rPr lang="es-ES" sz="1600" dirty="0"/>
              <a:t>Desarrollar un modelo de formación continua sostenible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301861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8" y="6478597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389089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 err="1"/>
              <a:t>VcM</a:t>
            </a:r>
            <a:endParaRPr lang="es-CL" sz="24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 Plan de Acción 1.3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F777C9DF-C7F4-4641-8AB1-4F250C138C03}"/>
              </a:ext>
            </a:extLst>
          </p:cNvPr>
          <p:cNvGraphicFramePr>
            <a:graphicFrameLocks noGrp="1"/>
          </p:cNvGraphicFramePr>
          <p:nvPr/>
        </p:nvGraphicFramePr>
        <p:xfrm>
          <a:off x="300982" y="1270297"/>
          <a:ext cx="11753630" cy="5266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618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1405288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3330281563"/>
                    </a:ext>
                  </a:extLst>
                </a:gridCol>
                <a:gridCol w="2442289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3038268">
                  <a:extLst>
                    <a:ext uri="{9D8B030D-6E8A-4147-A177-3AD203B41FA5}">
                      <a16:colId xmlns:a16="http://schemas.microsoft.com/office/drawing/2014/main" val="2495864624"/>
                    </a:ext>
                  </a:extLst>
                </a:gridCol>
              </a:tblGrid>
              <a:tr h="763057">
                <a:tc>
                  <a:txBody>
                    <a:bodyPr/>
                    <a:lstStyle/>
                    <a:p>
                      <a:r>
                        <a:rPr lang="es-CL" dirty="0"/>
                        <a:t>Acciones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Período 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Responsable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Resultado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Recursos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937424">
                <a:tc>
                  <a:txBody>
                    <a:bodyPr/>
                    <a:lstStyle/>
                    <a:p>
                      <a:pPr lvl="0"/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Cuantificar el aporte realizado por el DI y definir junto a entes gubernamentales, empresariales y sociales las áreas de interés potencial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err="1"/>
                        <a:t>SubdirVcM</a:t>
                      </a:r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Levantamiento de línea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Ayudantes</a:t>
                      </a:r>
                    </a:p>
                    <a:p>
                      <a:r>
                        <a:rPr lang="es-CL" dirty="0"/>
                        <a:t>Asistentes</a:t>
                      </a:r>
                    </a:p>
                    <a:p>
                      <a:r>
                        <a:rPr lang="es-CL" dirty="0" err="1">
                          <a:highlight>
                            <a:srgbClr val="FFFF00"/>
                          </a:highlight>
                        </a:rPr>
                        <a:t>SubdirPre</a:t>
                      </a:r>
                      <a:endParaRPr lang="es-CL" dirty="0">
                        <a:highlight>
                          <a:srgbClr val="FFFF00"/>
                        </a:highlight>
                      </a:endParaRPr>
                    </a:p>
                    <a:p>
                      <a:r>
                        <a:rPr lang="es-CL" dirty="0" err="1">
                          <a:highlight>
                            <a:srgbClr val="FFFF00"/>
                          </a:highlight>
                        </a:rPr>
                        <a:t>SubdirPos</a:t>
                      </a:r>
                      <a:endParaRPr lang="es-CL" dirty="0">
                        <a:highlight>
                          <a:srgbClr val="FFFF00"/>
                        </a:highlight>
                      </a:endParaRP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55921"/>
                  </a:ext>
                </a:extLst>
              </a:tr>
              <a:tr h="722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sistema de registro de participación en discusiones públicas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2020-</a:t>
                      </a:r>
                    </a:p>
                    <a:p>
                      <a:pPr algn="ctr"/>
                      <a:r>
                        <a:rPr lang="es-CL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err="1"/>
                        <a:t>SubdirVcM</a:t>
                      </a:r>
                      <a:endParaRPr lang="es-CL" dirty="0"/>
                    </a:p>
                    <a:p>
                      <a:r>
                        <a:rPr lang="es-C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Sistema en marcha de registro de participación en discusiones públicas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Ayudantes</a:t>
                      </a:r>
                    </a:p>
                    <a:p>
                      <a:r>
                        <a:rPr lang="es-CL" dirty="0"/>
                        <a:t>Diseñadores</a:t>
                      </a:r>
                    </a:p>
                    <a:p>
                      <a:r>
                        <a:rPr lang="es-CL" dirty="0"/>
                        <a:t>Programadores</a:t>
                      </a:r>
                    </a:p>
                    <a:p>
                      <a:r>
                        <a:rPr lang="es-CL" dirty="0" err="1">
                          <a:highlight>
                            <a:srgbClr val="FFFF00"/>
                          </a:highlight>
                        </a:rPr>
                        <a:t>SubITS</a:t>
                      </a:r>
                      <a:endParaRPr lang="es-CL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34848"/>
                  </a:ext>
                </a:extLst>
              </a:tr>
              <a:tr h="937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Capacitar a nuestra comunidad sobre formas y medio de difusión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err="1"/>
                        <a:t>SubdirVcM</a:t>
                      </a:r>
                      <a:endParaRPr lang="es-CL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err="1"/>
                        <a:t>SubdirPos</a:t>
                      </a:r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Comunidad DI capacitada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Ayudante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Periodista (difusión)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err="1">
                          <a:highlight>
                            <a:srgbClr val="FFFF00"/>
                          </a:highlight>
                        </a:rPr>
                        <a:t>SubITS</a:t>
                      </a:r>
                      <a:endParaRPr lang="es-CL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041602"/>
                  </a:ext>
                </a:extLst>
              </a:tr>
              <a:tr h="776345">
                <a:tc>
                  <a:txBody>
                    <a:bodyPr/>
                    <a:lstStyle/>
                    <a:p>
                      <a:r>
                        <a:rPr lang="es-CL" dirty="0"/>
                        <a:t> </a:t>
                      </a:r>
                      <a:r>
                        <a:rPr lang="es-ES" dirty="0"/>
                        <a:t>Crear medios de difusión sobre temas de interés y establecer alianzas de cooperación para ello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/>
                        <a:t>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err="1"/>
                        <a:t>SubdirVcM</a:t>
                      </a:r>
                      <a:endParaRPr lang="es-CL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Ayudante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Periodista (difusión)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err="1">
                          <a:highlight>
                            <a:srgbClr val="FFFF00"/>
                          </a:highlight>
                        </a:rPr>
                        <a:t>SubITS</a:t>
                      </a:r>
                      <a:endParaRPr lang="es-CL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378411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6709A067-3CB3-4120-ADCF-1D5AC335E884}"/>
              </a:ext>
            </a:extLst>
          </p:cNvPr>
          <p:cNvSpPr txBox="1"/>
          <p:nvPr/>
        </p:nvSpPr>
        <p:spPr>
          <a:xfrm>
            <a:off x="807664" y="958940"/>
            <a:ext cx="1007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Plan de acción 3: Aumentar el aporte de nuestra comunidad a la discusión pública desde nuestras áreas de experticia </a:t>
            </a:r>
          </a:p>
        </p:txBody>
      </p:sp>
    </p:spTree>
    <p:extLst>
      <p:ext uri="{BB962C8B-B14F-4D97-AF65-F5344CB8AC3E}">
        <p14:creationId xmlns:p14="http://schemas.microsoft.com/office/powerpoint/2010/main" val="124925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9" y="6334600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236685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 err="1"/>
              <a:t>VcM</a:t>
            </a:r>
            <a:endParaRPr lang="es-CL" sz="24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Plan Acción 1.3</a:t>
            </a:r>
          </a:p>
        </p:txBody>
      </p:sp>
      <p:graphicFrame>
        <p:nvGraphicFramePr>
          <p:cNvPr id="17" name="Tabla 3">
            <a:extLst>
              <a:ext uri="{FF2B5EF4-FFF2-40B4-BE49-F238E27FC236}">
                <a16:creationId xmlns:a16="http://schemas.microsoft.com/office/drawing/2014/main" id="{96D2B28F-9DE2-404D-86C5-E59CC7208F5B}"/>
              </a:ext>
            </a:extLst>
          </p:cNvPr>
          <p:cNvGraphicFramePr>
            <a:graphicFrameLocks noGrp="1"/>
          </p:cNvGraphicFramePr>
          <p:nvPr/>
        </p:nvGraphicFramePr>
        <p:xfrm>
          <a:off x="1106775" y="1366886"/>
          <a:ext cx="10684171" cy="5208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214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1164162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2150680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4830115">
                  <a:extLst>
                    <a:ext uri="{9D8B030D-6E8A-4147-A177-3AD203B41FA5}">
                      <a16:colId xmlns:a16="http://schemas.microsoft.com/office/drawing/2014/main" val="1458658878"/>
                    </a:ext>
                  </a:extLst>
                </a:gridCol>
              </a:tblGrid>
              <a:tr h="375287">
                <a:tc>
                  <a:txBody>
                    <a:bodyPr/>
                    <a:lstStyle/>
                    <a:p>
                      <a:r>
                        <a:rPr lang="es-CL" sz="1600" dirty="0"/>
                        <a:t>Indicadores anuales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Valor 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9415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 avance del levantamiento de línea base</a:t>
                      </a:r>
                      <a:endParaRPr lang="es-E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Informe del Levantamiento de la línea base (2020)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Indicador DI para medir el porcentaje de avance en el levantamiento de la línea base.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94701"/>
                  </a:ext>
                </a:extLst>
              </a:tr>
              <a:tr h="420354">
                <a:tc>
                  <a:txBody>
                    <a:bodyPr/>
                    <a:lstStyle/>
                    <a:p>
                      <a:pPr lvl="0"/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 avance en el desarrollo del sistema de registro de participación en discusiones públicas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de registro de participación en discusiones públicas en uso (2021).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Indicador DI para medir el </a:t>
                      </a: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 avance en el desarrollo del sistema de registro de participación en discusiones públicas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34848"/>
                  </a:ext>
                </a:extLst>
              </a:tr>
              <a:tr h="1060627">
                <a:tc>
                  <a:txBody>
                    <a:bodyPr/>
                    <a:lstStyle/>
                    <a:p>
                      <a:pPr lvl="0"/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capacitaciones realizadas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  <a:p>
                      <a:pPr algn="ctr"/>
                      <a:r>
                        <a:rPr lang="es-C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Capacitar a los miembros de la comunidad del DI (2021)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  <a:p>
                      <a:r>
                        <a:rPr lang="es-CL" sz="1600" dirty="0"/>
                        <a:t>Indicador USM para evaluar si el modelo curricular tiene algún impacto en las postulaciones.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041602"/>
                  </a:ext>
                </a:extLst>
              </a:tr>
              <a:tr h="1060627">
                <a:tc>
                  <a:txBody>
                    <a:bodyPr/>
                    <a:lstStyle/>
                    <a:p>
                      <a:pPr lvl="0"/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colaboraciones asociadas a la difusión sobre temas de interés de la comunidad 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Incrementar el número de colaboraciones asociadas a la difusión </a:t>
                      </a: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sobre temas de interés de la comunidad DI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/>
                        <a:t>Indicador para medir el n</a:t>
                      </a:r>
                      <a:r>
                        <a:rPr lang="es-E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úmero</a:t>
                      </a: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colaboraciones asociadas a la difusión sobre temas de interés de la comunidad DI</a:t>
                      </a:r>
                    </a:p>
                    <a:p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896820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267FC842-7149-4E83-B234-6E03C8C5BA53}"/>
              </a:ext>
            </a:extLst>
          </p:cNvPr>
          <p:cNvSpPr txBox="1"/>
          <p:nvPr/>
        </p:nvSpPr>
        <p:spPr>
          <a:xfrm>
            <a:off x="807664" y="958940"/>
            <a:ext cx="1007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Plan de acción 3: Aumentar el aporte de nuestra comunidad a la discusión pública desde nuestras áreas de experticia </a:t>
            </a:r>
          </a:p>
        </p:txBody>
      </p:sp>
    </p:spTree>
    <p:extLst>
      <p:ext uri="{BB962C8B-B14F-4D97-AF65-F5344CB8AC3E}">
        <p14:creationId xmlns:p14="http://schemas.microsoft.com/office/powerpoint/2010/main" val="1483893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9" y="6412978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315063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13063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pPr algn="ctr"/>
            <a:r>
              <a:rPr lang="es-CL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 redacción final OE2</a:t>
            </a:r>
            <a:endParaRPr lang="es-CL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 </a:t>
            </a:r>
            <a:r>
              <a:rPr lang="es-CL" sz="3600" dirty="0"/>
              <a:t>IITT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094FFA9-7D6E-4A09-8164-B4398A158EDB}"/>
              </a:ext>
            </a:extLst>
          </p:cNvPr>
          <p:cNvSpPr/>
          <p:nvPr/>
        </p:nvSpPr>
        <p:spPr>
          <a:xfrm>
            <a:off x="2" y="2125539"/>
            <a:ext cx="12191998" cy="2194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accent1"/>
                </a:solidFill>
              </a:rPr>
              <a:t>Aumentar la calidad 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la </a:t>
            </a:r>
            <a:r>
              <a:rPr lang="es-ES" sz="2800" b="1" dirty="0">
                <a:solidFill>
                  <a:schemeClr val="accent1"/>
                </a:solidFill>
              </a:rPr>
              <a:t>producción científica y transferencia tecnológica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tanto en </a:t>
            </a:r>
            <a:r>
              <a:rPr lang="es-ES" sz="2800" b="1" dirty="0">
                <a:solidFill>
                  <a:schemeClr val="accent1"/>
                </a:solidFill>
              </a:rPr>
              <a:t>productividad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como en </a:t>
            </a:r>
            <a:r>
              <a:rPr lang="es-ES" sz="2800" b="1" dirty="0">
                <a:solidFill>
                  <a:schemeClr val="accent1"/>
                </a:solidFill>
              </a:rPr>
              <a:t>impacto acorde a estándares internacionales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" y="265444"/>
            <a:ext cx="506683" cy="50668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2038818" y="6478597"/>
            <a:ext cx="811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 de Informática | Universidad Técnica Federico Santa María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6" b="13403"/>
          <a:stretch/>
        </p:blipFill>
        <p:spPr>
          <a:xfrm>
            <a:off x="2750307" y="6389089"/>
            <a:ext cx="565800" cy="4056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06776" y="0"/>
            <a:ext cx="8180915" cy="905933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t" anchorCtr="0" upright="1">
            <a:noAutofit/>
          </a:bodyPr>
          <a:lstStyle/>
          <a:p>
            <a:endParaRPr lang="es-CL" sz="24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287690" y="0"/>
            <a:ext cx="2904309" cy="905933"/>
          </a:xfrm>
          <a:prstGeom prst="rect">
            <a:avLst/>
          </a:prstGeom>
          <a:solidFill>
            <a:schemeClr val="tx1">
              <a:lumMod val="50000"/>
              <a:lumOff val="50000"/>
              <a:alpha val="85001"/>
            </a:schemeClr>
          </a:solidFill>
          <a:ln>
            <a:noFill/>
          </a:ln>
          <a:effectLst/>
        </p:spPr>
        <p:txBody>
          <a:bodyPr rot="0" vert="horz" wrap="square" lIns="121920" tIns="121920" rIns="121920" bIns="121920" anchor="ctr" anchorCtr="0" upright="1">
            <a:noAutofit/>
          </a:bodyPr>
          <a:lstStyle/>
          <a:p>
            <a:pPr algn="ctr"/>
            <a:r>
              <a:rPr lang="es-CL" sz="2400" dirty="0"/>
              <a:t>IITT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DF3BE7-1B38-45B1-9015-5E5DFFE81BFC}"/>
              </a:ext>
            </a:extLst>
          </p:cNvPr>
          <p:cNvSpPr/>
          <p:nvPr/>
        </p:nvSpPr>
        <p:spPr>
          <a:xfrm>
            <a:off x="1106777" y="61679"/>
            <a:ext cx="81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Propuesta Plan de Acción 2.1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F777C9DF-C7F4-4641-8AB1-4F250C138C03}"/>
              </a:ext>
            </a:extLst>
          </p:cNvPr>
          <p:cNvGraphicFramePr>
            <a:graphicFrameLocks noGrp="1"/>
          </p:cNvGraphicFramePr>
          <p:nvPr/>
        </p:nvGraphicFramePr>
        <p:xfrm>
          <a:off x="823413" y="1349142"/>
          <a:ext cx="11133451" cy="5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1450">
                  <a:extLst>
                    <a:ext uri="{9D8B030D-6E8A-4147-A177-3AD203B41FA5}">
                      <a16:colId xmlns:a16="http://schemas.microsoft.com/office/drawing/2014/main" val="1795633630"/>
                    </a:ext>
                  </a:extLst>
                </a:gridCol>
                <a:gridCol w="1485939">
                  <a:extLst>
                    <a:ext uri="{9D8B030D-6E8A-4147-A177-3AD203B41FA5}">
                      <a16:colId xmlns:a16="http://schemas.microsoft.com/office/drawing/2014/main" val="402897339"/>
                    </a:ext>
                  </a:extLst>
                </a:gridCol>
                <a:gridCol w="1430153">
                  <a:extLst>
                    <a:ext uri="{9D8B030D-6E8A-4147-A177-3AD203B41FA5}">
                      <a16:colId xmlns:a16="http://schemas.microsoft.com/office/drawing/2014/main" val="3330281563"/>
                    </a:ext>
                  </a:extLst>
                </a:gridCol>
                <a:gridCol w="1397955">
                  <a:extLst>
                    <a:ext uri="{9D8B030D-6E8A-4147-A177-3AD203B41FA5}">
                      <a16:colId xmlns:a16="http://schemas.microsoft.com/office/drawing/2014/main" val="311346146"/>
                    </a:ext>
                  </a:extLst>
                </a:gridCol>
                <a:gridCol w="2877954">
                  <a:extLst>
                    <a:ext uri="{9D8B030D-6E8A-4147-A177-3AD203B41FA5}">
                      <a16:colId xmlns:a16="http://schemas.microsoft.com/office/drawing/2014/main" val="2495864624"/>
                    </a:ext>
                  </a:extLst>
                </a:gridCol>
              </a:tblGrid>
              <a:tr h="763057">
                <a:tc>
                  <a:txBody>
                    <a:bodyPr/>
                    <a:lstStyle/>
                    <a:p>
                      <a:r>
                        <a:rPr lang="es-CL" dirty="0"/>
                        <a:t>Acciones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Período 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Responsable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Resultado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Recursos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17610"/>
                  </a:ext>
                </a:extLst>
              </a:tr>
              <a:tr h="93742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Crear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una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subdirección</a:t>
                      </a:r>
                      <a:r>
                        <a:rPr lang="en-US" sz="1800" b="0" dirty="0"/>
                        <a:t> y </a:t>
                      </a:r>
                      <a:r>
                        <a:rPr lang="en-US" sz="1800" b="0" dirty="0" err="1"/>
                        <a:t>comité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académico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asesor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estable</a:t>
                      </a:r>
                      <a:endParaRPr lang="en-US" sz="1800" b="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2020 - 2024</a:t>
                      </a:r>
                    </a:p>
                    <a:p>
                      <a:pPr algn="ctr"/>
                      <a:endParaRPr lang="es-CL" dirty="0"/>
                    </a:p>
                    <a:p>
                      <a:pPr algn="ctr"/>
                      <a:endParaRPr lang="es-CL" dirty="0"/>
                    </a:p>
                    <a:p>
                      <a:pPr algn="ctr"/>
                      <a:r>
                        <a:rPr lang="es-VE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err="1"/>
                        <a:t>Subdir</a:t>
                      </a:r>
                      <a:r>
                        <a:rPr lang="es-CL" dirty="0"/>
                        <a:t> IITT</a:t>
                      </a:r>
                    </a:p>
                    <a:p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55921"/>
                  </a:ext>
                </a:extLst>
              </a:tr>
              <a:tr h="72233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Crear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una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instancia</a:t>
                      </a:r>
                      <a:r>
                        <a:rPr lang="en-US" sz="1800" b="0" dirty="0"/>
                        <a:t> de </a:t>
                      </a:r>
                      <a:r>
                        <a:rPr lang="en-US" sz="1800" b="0" dirty="0" err="1"/>
                        <a:t>orientación</a:t>
                      </a:r>
                      <a:r>
                        <a:rPr lang="en-US" sz="1800" b="0" dirty="0"/>
                        <a:t>/</a:t>
                      </a:r>
                      <a:r>
                        <a:rPr lang="en-US" sz="1800" b="0" dirty="0" err="1"/>
                        <a:t>realimentación</a:t>
                      </a:r>
                      <a:r>
                        <a:rPr lang="en-US" sz="1800" b="0" dirty="0"/>
                        <a:t> del </a:t>
                      </a:r>
                      <a:r>
                        <a:rPr lang="en-US" sz="1800" b="0" dirty="0" err="1"/>
                        <a:t>medio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nacional</a:t>
                      </a:r>
                      <a:r>
                        <a:rPr lang="en-US" sz="1800" b="0" dirty="0"/>
                        <a:t> e </a:t>
                      </a:r>
                      <a:r>
                        <a:rPr lang="en-US" sz="1800" b="0" dirty="0" err="1"/>
                        <a:t>internacional</a:t>
                      </a:r>
                      <a:r>
                        <a:rPr lang="en-US" sz="1800" b="0" dirty="0"/>
                        <a:t> para </a:t>
                      </a:r>
                      <a:r>
                        <a:rPr lang="en-US" sz="1800" b="0" dirty="0" err="1"/>
                        <a:t>I+i+TT</a:t>
                      </a:r>
                      <a:endParaRPr lang="en-US" sz="18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34848"/>
                  </a:ext>
                </a:extLst>
              </a:tr>
              <a:tr h="93742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Apoyar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systemáticamente</a:t>
                      </a:r>
                      <a:r>
                        <a:rPr lang="en-US" sz="1800" b="0" dirty="0"/>
                        <a:t> la </a:t>
                      </a:r>
                      <a:r>
                        <a:rPr lang="en-US" sz="1800" b="0" dirty="0" err="1"/>
                        <a:t>prospección</a:t>
                      </a:r>
                      <a:r>
                        <a:rPr lang="en-US" sz="1800" b="0" dirty="0"/>
                        <a:t> de </a:t>
                      </a:r>
                      <a:r>
                        <a:rPr lang="en-US" sz="1800" b="0" dirty="0" err="1"/>
                        <a:t>oportunidades</a:t>
                      </a:r>
                      <a:r>
                        <a:rPr lang="en-US" sz="1800" b="0" dirty="0"/>
                        <a:t> (partners e </a:t>
                      </a:r>
                      <a:r>
                        <a:rPr lang="en-US" sz="1800" b="0" dirty="0" err="1"/>
                        <a:t>instrumentos</a:t>
                      </a:r>
                      <a:r>
                        <a:rPr lang="en-US" sz="1800" b="0" dirty="0"/>
                        <a:t>) y la </a:t>
                      </a:r>
                      <a:r>
                        <a:rPr lang="en-US" sz="1800" b="0" dirty="0" err="1"/>
                        <a:t>formulación</a:t>
                      </a:r>
                      <a:r>
                        <a:rPr lang="en-US" sz="1800" b="0" dirty="0"/>
                        <a:t> de </a:t>
                      </a:r>
                      <a:r>
                        <a:rPr lang="en-US" sz="1800" b="0" dirty="0" err="1"/>
                        <a:t>propuestas</a:t>
                      </a:r>
                      <a:r>
                        <a:rPr lang="en-US" sz="1800" b="0" dirty="0"/>
                        <a:t> para </a:t>
                      </a:r>
                      <a:r>
                        <a:rPr lang="en-US" sz="1800" b="0" dirty="0" err="1"/>
                        <a:t>aprovecharlas</a:t>
                      </a:r>
                      <a:r>
                        <a:rPr lang="en-US" sz="1800" b="0" dirty="0"/>
                        <a:t>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041602"/>
                  </a:ext>
                </a:extLst>
              </a:tr>
              <a:tr h="7763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Aumentar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transferibilidad</a:t>
                      </a:r>
                      <a:r>
                        <a:rPr lang="en-US" sz="1800" b="0" dirty="0"/>
                        <a:t> de </a:t>
                      </a:r>
                      <a:r>
                        <a:rPr lang="en-US" sz="1800" b="0" dirty="0" err="1"/>
                        <a:t>resultados</a:t>
                      </a:r>
                      <a:endParaRPr lang="en-US" sz="18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378411"/>
                  </a:ext>
                </a:extLst>
              </a:tr>
              <a:tr h="776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Visibilizar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nacional</a:t>
                      </a:r>
                      <a:r>
                        <a:rPr lang="en-US" sz="1800" b="0" dirty="0"/>
                        <a:t> e </a:t>
                      </a:r>
                      <a:r>
                        <a:rPr lang="en-US" sz="1800" b="0" dirty="0" err="1"/>
                        <a:t>internacionalmente</a:t>
                      </a:r>
                      <a:r>
                        <a:rPr lang="en-US" sz="1800" b="0" dirty="0"/>
                        <a:t> las </a:t>
                      </a:r>
                      <a:r>
                        <a:rPr lang="en-US" sz="1800" b="0" dirty="0" err="1"/>
                        <a:t>actividades</a:t>
                      </a:r>
                      <a:r>
                        <a:rPr lang="en-US" sz="1800" b="0" dirty="0"/>
                        <a:t>  y </a:t>
                      </a:r>
                      <a:r>
                        <a:rPr lang="en-US" sz="1800" b="0" dirty="0" err="1"/>
                        <a:t>logros</a:t>
                      </a:r>
                      <a:r>
                        <a:rPr lang="en-US" sz="1800" b="0" dirty="0"/>
                        <a:t> de </a:t>
                      </a:r>
                      <a:r>
                        <a:rPr lang="en-US" sz="1800" b="0" dirty="0" err="1"/>
                        <a:t>I+i+TT</a:t>
                      </a:r>
                      <a:r>
                        <a:rPr lang="en-US" sz="1800" b="0" dirty="0"/>
                        <a:t> del DI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031785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6709A067-3CB3-4120-ADCF-1D5AC335E884}"/>
              </a:ext>
            </a:extLst>
          </p:cNvPr>
          <p:cNvSpPr txBox="1"/>
          <p:nvPr/>
        </p:nvSpPr>
        <p:spPr>
          <a:xfrm>
            <a:off x="807664" y="958940"/>
            <a:ext cx="10078509" cy="848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Plan de acción 1: </a:t>
            </a:r>
            <a:r>
              <a:rPr lang="en-US" sz="1600" b="1" dirty="0" err="1"/>
              <a:t>Institucionalizar</a:t>
            </a:r>
            <a:r>
              <a:rPr lang="en-US" sz="1600" b="1" dirty="0"/>
              <a:t> la </a:t>
            </a:r>
            <a:r>
              <a:rPr lang="en-US" sz="1600" b="1" dirty="0" err="1"/>
              <a:t>actividad</a:t>
            </a:r>
            <a:r>
              <a:rPr lang="en-US" sz="1600" b="1" dirty="0"/>
              <a:t> de </a:t>
            </a:r>
            <a:r>
              <a:rPr lang="en-US" sz="1600" b="1" dirty="0" err="1"/>
              <a:t>investigación</a:t>
            </a:r>
            <a:r>
              <a:rPr lang="en-US" sz="1600" b="1" dirty="0"/>
              <a:t>, </a:t>
            </a:r>
            <a:r>
              <a:rPr lang="en-US" sz="1600" b="1" dirty="0" err="1"/>
              <a:t>innovación</a:t>
            </a:r>
            <a:r>
              <a:rPr lang="en-US" sz="1600" b="1" dirty="0"/>
              <a:t> y </a:t>
            </a:r>
            <a:r>
              <a:rPr lang="en-US" sz="1600" b="1" dirty="0" err="1"/>
              <a:t>transferencia</a:t>
            </a:r>
            <a:r>
              <a:rPr lang="en-US" sz="1600" b="1" dirty="0"/>
              <a:t> </a:t>
            </a:r>
            <a:r>
              <a:rPr lang="en-US" sz="1600" b="1" dirty="0" err="1"/>
              <a:t>tecnológica</a:t>
            </a:r>
            <a:r>
              <a:rPr lang="en-US" sz="1600" b="1" dirty="0"/>
              <a:t> (</a:t>
            </a:r>
            <a:r>
              <a:rPr lang="en-US" sz="1600" b="1" dirty="0" err="1"/>
              <a:t>I+i+TT</a:t>
            </a:r>
            <a:r>
              <a:rPr lang="en-US" sz="1600" b="1" dirty="0"/>
              <a:t>) del DI</a:t>
            </a:r>
          </a:p>
          <a:p>
            <a:endParaRPr lang="es-ES" sz="1600" dirty="0"/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61542839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on Consejo Fase 0">
  <a:themeElements>
    <a:clrScheme name="Personalizado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6000"/>
      </a:accent1>
      <a:accent2>
        <a:srgbClr val="3F3F3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 Consejo Fase 0</Template>
  <TotalTime>6251</TotalTime>
  <Words>4791</Words>
  <Application>Microsoft Office PowerPoint</Application>
  <PresentationFormat>Panorámica</PresentationFormat>
  <Paragraphs>934</Paragraphs>
  <Slides>35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Presentacion Consejo Fase 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Fase III: Definiciones Estratégicas y prioridades</dc:title>
  <dc:creator>Marcela Maldonado</dc:creator>
  <cp:lastModifiedBy>lh</cp:lastModifiedBy>
  <cp:revision>296</cp:revision>
  <cp:lastPrinted>2019-11-29T11:33:18Z</cp:lastPrinted>
  <dcterms:created xsi:type="dcterms:W3CDTF">2019-08-22T16:13:39Z</dcterms:created>
  <dcterms:modified xsi:type="dcterms:W3CDTF">2019-12-05T00:25:45Z</dcterms:modified>
</cp:coreProperties>
</file>